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3" r:id="rId4"/>
  </p:sldMasterIdLst>
  <p:notesMasterIdLst>
    <p:notesMasterId r:id="rId14"/>
  </p:notesMasterIdLst>
  <p:sldIdLst>
    <p:sldId id="2076137928" r:id="rId5"/>
    <p:sldId id="2076137930" r:id="rId6"/>
    <p:sldId id="2076137936" r:id="rId7"/>
    <p:sldId id="2076138178" r:id="rId8"/>
    <p:sldId id="2076137560" r:id="rId9"/>
    <p:sldId id="2076137562" r:id="rId10"/>
    <p:sldId id="2076137921" r:id="rId11"/>
    <p:sldId id="2076137557" r:id="rId12"/>
    <p:sldId id="20761375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8022EB32-BEEF-4A2D-BB10-441026B22008}">
          <p14:sldIdLst>
            <p14:sldId id="2076137928"/>
          </p14:sldIdLst>
        </p14:section>
        <p14:section name="Objective" id="{405FDF62-133E-4E37-8F86-C85FB02437B9}">
          <p14:sldIdLst>
            <p14:sldId id="2076137930"/>
            <p14:sldId id="2076137936"/>
            <p14:sldId id="2076138178"/>
            <p14:sldId id="2076137560"/>
          </p14:sldIdLst>
        </p14:section>
        <p14:section name="Workshop" id="{402F0BAD-E7B8-488E-9637-3A20DA0257DA}">
          <p14:sldIdLst>
            <p14:sldId id="2076137562"/>
          </p14:sldIdLst>
        </p14:section>
        <p14:section name="Delivery" id="{3D6F015B-401F-4E57-8673-BBE96DF6CF16}">
          <p14:sldIdLst>
            <p14:sldId id="2076137921"/>
            <p14:sldId id="2076137557"/>
            <p14:sldId id="2076137556"/>
          </p14:sldIdLst>
        </p14:section>
        <p14:section name="Appendix" id="{AFFDE325-B8FC-4692-93C2-B5DF4A84A5E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F3327-B065-AF5C-D019-6796CEE34D5F}" name="Guy Bowerman" initials="GB" userId="S::guybo@microsoft.com::64f8ea29-97c4-4bc9-a833-ceae2b3c7b42" providerId="AD"/>
  <p188:author id="{42FC0399-D022-994F-72FF-1FBC868ECD23}" name="Ayobami Ayodeji" initials="AA" userId="S::aayodeji@microsoft.com::f40284ac-f8a1-407b-87cf-50c6ab962c8f" providerId="AD"/>
  <p188:author id="{9B9B4DDA-42D3-D259-7D62-745B17CD0FE2}" name="Renato Guimaraes" initials="RG" userId="S::gurenato@microsoft.com::59b5d55b-5eeb-4a4c-af97-40772878ec81" providerId="AD"/>
  <p188:author id="{2B1316DB-7B9B-A480-00B6-8B3BA4EB4B43}" name="Thomas Geske" initials="TG" userId="S::thomasge@microsoft.com::f3add809-c372-44f2-8d2e-107707be72f1" providerId="AD"/>
  <p188:author id="{48D5EBE3-0AF7-1DF0-27D2-A1FA654D0CF8}" name="Jeff Mitchell" initials="JM" userId="S::jemitche@microsoft.com::309be2ec-7171-4cd2-a636-b8acbaf78a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eff Mitchell" initials="JM" lastIdx="4" clrIdx="6">
    <p:extLst>
      <p:ext uri="{19B8F6BF-5375-455C-9EA6-DF929625EA0E}">
        <p15:presenceInfo xmlns:p15="http://schemas.microsoft.com/office/powerpoint/2012/main" userId="S::jemitche@microsoft.com::309be2ec-7171-4cd2-a636-b8acbaf78a97"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3C3B41"/>
    <a:srgbClr val="B7BFC6"/>
    <a:srgbClr val="3C3C41"/>
    <a:srgbClr val="3B3C40"/>
    <a:srgbClr val="3B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11/19/2021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oft.sharepoint.com/:x:/t/NorthStarPlaybookWorkshop/Ebds5Le_2eRBno1hudB5tUABcmdLJipYcF3OIAiRtCSDgA?e=SW55RB&amp;wdLOR=c2C4FE0B6-A460-445C-8665-2FD0430E45A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11/19/2021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3</a:t>
            </a:fld>
            <a:endParaRPr lang="en-US"/>
          </a:p>
        </p:txBody>
      </p:sp>
    </p:spTree>
    <p:extLst>
      <p:ext uri="{BB962C8B-B14F-4D97-AF65-F5344CB8AC3E}">
        <p14:creationId xmlns:p14="http://schemas.microsoft.com/office/powerpoint/2010/main" val="39664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latin typeface="Segoe"/>
              </a:rPr>
              <a:t>&lt;</a:t>
            </a:r>
            <a:r>
              <a:rPr lang="en-US" sz="800" b="1">
                <a:latin typeface="Segoe"/>
              </a:rPr>
              <a:t>Key point</a:t>
            </a:r>
            <a:r>
              <a:rPr lang="en-US" sz="800">
                <a:latin typeface="Segoe"/>
              </a:rPr>
              <a:t>&gt;: Design areas are </a:t>
            </a:r>
            <a:r>
              <a:rPr lang="en-US" sz="800" i="1">
                <a:latin typeface="Segoe"/>
              </a:rPr>
              <a:t>the</a:t>
            </a:r>
            <a:r>
              <a:rPr lang="en-US" sz="800">
                <a:latin typeface="Segoe"/>
              </a:rPr>
              <a:t> </a:t>
            </a:r>
            <a:r>
              <a:rPr lang="en-US" sz="800" i="1">
                <a:latin typeface="Segoe"/>
              </a:rPr>
              <a:t>critical components</a:t>
            </a:r>
            <a:r>
              <a:rPr lang="en-US" sz="800">
                <a:latin typeface="Segoe"/>
              </a:rPr>
              <a:t> of Azure landing zones.</a:t>
            </a:r>
          </a:p>
          <a:p>
            <a:endParaRPr lang="en-US" sz="800">
              <a:latin typeface="Segoe"/>
            </a:endParaRPr>
          </a:p>
          <a:p>
            <a:pPr marL="171450" indent="-171450">
              <a:buFont typeface="Wingdings" panose="05000000000000000000" pitchFamily="2" charset="2"/>
              <a:buChar char="§"/>
            </a:pPr>
            <a:r>
              <a:rPr lang="en-US" sz="800">
                <a:latin typeface="Segoe"/>
              </a:rPr>
              <a:t>Remember the foundation we’re choosing? And how it depends on what house we are building? </a:t>
            </a:r>
          </a:p>
          <a:p>
            <a:pPr marL="171450" indent="-171450">
              <a:buFont typeface="Wingdings" panose="05000000000000000000" pitchFamily="2" charset="2"/>
              <a:buChar char="§"/>
            </a:pPr>
            <a:r>
              <a:rPr lang="en-US" sz="80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800" b="1">
                <a:latin typeface="Segoe"/>
              </a:rPr>
              <a:t>[Set up slide] </a:t>
            </a:r>
            <a:r>
              <a:rPr lang="en-US" sz="800">
                <a:latin typeface="Segoe"/>
              </a:rPr>
              <a:t>These are the design components that all Azure landing zones must have.</a:t>
            </a:r>
          </a:p>
          <a:p>
            <a:pPr marL="0" indent="0">
              <a:buFont typeface="Wingdings" panose="05000000000000000000" pitchFamily="2" charset="2"/>
              <a:buNone/>
            </a:pPr>
            <a:r>
              <a:rPr lang="en-US" sz="800" b="1">
                <a:latin typeface="Segoe"/>
              </a:rPr>
              <a:t>[Go through each design area] </a:t>
            </a:r>
          </a:p>
          <a:p>
            <a:pPr marL="171450" indent="-171450">
              <a:buFont typeface="Wingdings" panose="05000000000000000000" pitchFamily="2" charset="2"/>
              <a:buChar char="§"/>
            </a:pPr>
            <a:r>
              <a:rPr lang="en-US" sz="800" b="0">
                <a:latin typeface="Segoe"/>
              </a:rPr>
              <a:t>Thinking about how to deploy and how to manage landing zones, Deployment options and Operations baseline are critical to the Manage stage.</a:t>
            </a:r>
          </a:p>
          <a:p>
            <a:endParaRPr lang="en-US" sz="800">
              <a:latin typeface="Segoe"/>
            </a:endParaRPr>
          </a:p>
          <a:p>
            <a:r>
              <a:rPr lang="en-US" sz="800">
                <a:latin typeface="Segoe"/>
              </a:rPr>
              <a:t>&lt;</a:t>
            </a:r>
            <a:r>
              <a:rPr lang="en-US" sz="800" b="1">
                <a:latin typeface="Segoe"/>
              </a:rPr>
              <a:t>Transition</a:t>
            </a:r>
            <a:r>
              <a:rPr lang="en-US" sz="800">
                <a:latin typeface="Segoe"/>
              </a:rPr>
              <a:t>&gt;: Let’s look at how we get started with Azure landing zones.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5</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6</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quick tips on how to use the example template:</a:t>
            </a: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area-specific reviews: use the filter in "Design Area" to focus on certain rows during a session</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reviews with limited time: use the filter in "Severity" to focus only on High priority items</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project </a:t>
            </a:r>
            <a:r>
              <a:rPr lang="en-CA" sz="1800" err="1">
                <a:solidFill>
                  <a:srgbClr val="000000"/>
                </a:solidFill>
                <a:effectLst/>
                <a:latin typeface="Calibri" panose="020F0502020204030204" pitchFamily="34" charset="0"/>
                <a:ea typeface="Times New Roman" panose="02020603050405020304" pitchFamily="18" charset="0"/>
              </a:rPr>
              <a:t>checkins</a:t>
            </a:r>
            <a:r>
              <a:rPr lang="en-CA" sz="1800">
                <a:solidFill>
                  <a:srgbClr val="000000"/>
                </a:solidFill>
                <a:effectLst/>
                <a:latin typeface="Calibri" panose="020F0502020204030204" pitchFamily="34" charset="0"/>
                <a:ea typeface="Times New Roman" panose="02020603050405020304" pitchFamily="18" charset="0"/>
              </a:rPr>
              <a:t>, verify the "Status" (Not verified, Open, Fulfilled) and the "Owner"</a:t>
            </a:r>
            <a:endParaRPr lang="en-CA" sz="1800">
              <a:solidFill>
                <a:srgbClr val="000000"/>
              </a:solidFill>
              <a:effectLst/>
              <a:latin typeface="Calibri" panose="020F0502020204030204" pitchFamily="34" charset="0"/>
              <a:ea typeface="Calibri" panose="020F0502020204030204" pitchFamily="34" charset="0"/>
            </a:endParaRPr>
          </a:p>
          <a:p>
            <a:endParaRPr lang="en-US"/>
          </a:p>
          <a:p>
            <a:endParaRPr lang="en-US"/>
          </a:p>
          <a:p>
            <a:r>
              <a:rPr lang="en-US"/>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7</a:t>
            </a:fld>
            <a:endParaRPr lang="en-US"/>
          </a:p>
        </p:txBody>
      </p:sp>
    </p:spTree>
    <p:extLst>
      <p:ext uri="{BB962C8B-B14F-4D97-AF65-F5344CB8AC3E}">
        <p14:creationId xmlns:p14="http://schemas.microsoft.com/office/powerpoint/2010/main" val="229653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agenda for an Enterprise-scale for AKS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Here is an example template that can be used for documentation: </a:t>
            </a:r>
            <a:r>
              <a:rPr lang="en-US">
                <a:hlinkClick r:id="rId3"/>
              </a:rPr>
              <a:t>AKS construction set workshop checklist.xlsx (sharepoint.com)</a:t>
            </a:r>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8</a:t>
            </a:fld>
            <a:endParaRPr lang="en-US"/>
          </a:p>
        </p:txBody>
      </p:sp>
    </p:spTree>
    <p:extLst>
      <p:ext uri="{BB962C8B-B14F-4D97-AF65-F5344CB8AC3E}">
        <p14:creationId xmlns:p14="http://schemas.microsoft.com/office/powerpoint/2010/main" val="1603061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70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35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8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8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3683521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34"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Enterprise-Scale-for-AKS/blob/main/materials/Overview%20of%20Entrprise%20Scale%20for%20AKS.pptx"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hyperlink" Target="https://aka.ms/aks-reference-implementation" TargetMode="External"/><Relationship Id="rId4" Type="http://schemas.openxmlformats.org/officeDocument/2006/relationships/hyperlink" Target="https://docs.microsoft.com/azure/cloud-adoption-framework/scenarios/aks/enterprise-scale-landing-zon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ksconstruction-s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docs.microsoft.com/azure/cloud-adoption-framework/ready/enterprise-scale/architecture#:~:text=Enterprise-scale%20is%20an%20architectural%20approach%20and%20a%20reference,roadmap%20and%20the%20Cloud%20Adoption%20Framework%20for%20Azure." TargetMode="External"/><Relationship Id="rId4" Type="http://schemas.openxmlformats.org/officeDocument/2006/relationships/hyperlink" Target="https://aka.ms/aks-reference-implementatio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Azure/Enterprise-Scale-for-AKS/tree/main/materials" TargetMode="External"/><Relationship Id="rId7" Type="http://schemas.openxmlformats.org/officeDocument/2006/relationships/hyperlink" Target="https://aka.ms/aks-reference-implementation"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s://forms.office.com/r/SCCh64wBLj" TargetMode="External"/><Relationship Id="rId11" Type="http://schemas.openxmlformats.org/officeDocument/2006/relationships/image" Target="../media/image420.png"/><Relationship Id="rId5" Type="http://schemas.openxmlformats.org/officeDocument/2006/relationships/hyperlink" Target="https://github.com/Azure/Enterprise-Scale-for-AKS/blob/main/materials/Enterprise%25Scale%25AKS%20workshop%20checklist.xlsx" TargetMode="External"/><Relationship Id="rId10" Type="http://schemas.openxmlformats.org/officeDocument/2006/relationships/image" Target="../media/image35.png"/><Relationship Id="rId4" Type="http://schemas.openxmlformats.org/officeDocument/2006/relationships/hyperlink" Target="https://docs.microsoft.com/azure/cloud-adoption-framework/scenarios/aks/enterprise-scale-landing-zone" TargetMode="Externa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ure/Enterprise-Scale-for-AKS/blob/main/materials/Overview%20of%20Entrprise%20Scale%20for%20AKS.pptx"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hyperlink" Target="https://docs.microsoft.com/azure/cloud-adoption-framework/scenarios/aks/enterprise-scale-landing-zo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azure/cloud-adoption-framework/scenarios/aks/enterprise-scale-landing-zone" TargetMode="External"/><Relationship Id="rId2" Type="http://schemas.openxmlformats.org/officeDocument/2006/relationships/hyperlink" Target="https://docs.microsoft.com/azure/cloud-adoption-framework/ready/enterprise-scale/" TargetMode="External"/><Relationship Id="rId1" Type="http://schemas.openxmlformats.org/officeDocument/2006/relationships/slideLayout" Target="../slideLayouts/slideLayout15.xml"/><Relationship Id="rId6" Type="http://schemas.openxmlformats.org/officeDocument/2006/relationships/hyperlink" Target="https://github.com/Azure/Enterprise-Scale-for-AKS/blob/main/materials/AKS%20construction%20set%20workshop%20checklist.xlsx" TargetMode="External"/><Relationship Id="rId5" Type="http://schemas.openxmlformats.org/officeDocument/2006/relationships/hyperlink" Target="https://aka.ms/aks-reference-implementation" TargetMode="External"/><Relationship Id="rId4" Type="http://schemas.openxmlformats.org/officeDocument/2006/relationships/hyperlink" Target="https://github.com/Azure/Enterprise-Scale-for-AKS/blob/main/materials/Overview%20of%20Entrprise%20Scale%20for%20AKS.pptx"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2"/>
          <p:cNvSpPr>
            <a:spLocks noChangeArrowheads="1"/>
          </p:cNvSpPr>
          <p:nvPr/>
        </p:nvSpPr>
        <p:spPr bwMode="white">
          <a:xfrm>
            <a:off x="282595" y="1041371"/>
            <a:ext cx="2687300" cy="5617866"/>
          </a:xfrm>
          <a:prstGeom prst="rect">
            <a:avLst/>
          </a:prstGeom>
          <a:solidFill>
            <a:srgbClr val="137AD4"/>
          </a:solidFill>
          <a:ln>
            <a:noFill/>
          </a:ln>
          <a:extLs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b="1">
              <a:solidFill>
                <a:srgbClr val="FFFFFF"/>
              </a:solidFill>
              <a:latin typeface="+mj-lt"/>
            </a:endParaRPr>
          </a:p>
        </p:txBody>
      </p:sp>
      <p:sp>
        <p:nvSpPr>
          <p:cNvPr id="4" name="Line 3"/>
          <p:cNvSpPr>
            <a:spLocks noChangeShapeType="1"/>
          </p:cNvSpPr>
          <p:nvPr/>
        </p:nvSpPr>
        <p:spPr bwMode="white">
          <a:xfrm>
            <a:off x="346396" y="18762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5" name="Line 7"/>
          <p:cNvSpPr>
            <a:spLocks noChangeShapeType="1"/>
          </p:cNvSpPr>
          <p:nvPr/>
        </p:nvSpPr>
        <p:spPr bwMode="white">
          <a:xfrm>
            <a:off x="376703" y="440809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14" name="Rectangle 13"/>
          <p:cNvSpPr>
            <a:spLocks noChangeArrowheads="1"/>
          </p:cNvSpPr>
          <p:nvPr/>
        </p:nvSpPr>
        <p:spPr bwMode="white">
          <a:xfrm>
            <a:off x="3047598" y="3026168"/>
            <a:ext cx="8399709" cy="773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a:solidFill>
                  <a:srgbClr val="FFFFFF"/>
                </a:solidFill>
              </a:rPr>
              <a:t>This presentation provides instructions on how to deliver Enterprise-scale Landing Zones for AKS to customers. Use this deck to kick off the Enterprise-scale landing zones conversation and introduce other available resources. </a:t>
            </a:r>
            <a:endParaRPr lang="en-US" altLang="ja-JP" sz="1600">
              <a:solidFill>
                <a:srgbClr val="FFFFFF"/>
              </a:solidFill>
              <a:ea typeface="MS PGothic" charset="0"/>
            </a:endParaRPr>
          </a:p>
        </p:txBody>
      </p:sp>
      <p:sp>
        <p:nvSpPr>
          <p:cNvPr id="17415" name="Rectangle 20"/>
          <p:cNvSpPr>
            <a:spLocks noChangeArrowheads="1"/>
          </p:cNvSpPr>
          <p:nvPr/>
        </p:nvSpPr>
        <p:spPr bwMode="white">
          <a:xfrm>
            <a:off x="-304033" y="2927298"/>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Usage guide:</a:t>
            </a:r>
          </a:p>
        </p:txBody>
      </p:sp>
      <p:sp>
        <p:nvSpPr>
          <p:cNvPr id="17417" name="Rectangle 11"/>
          <p:cNvSpPr>
            <a:spLocks noChangeArrowheads="1"/>
          </p:cNvSpPr>
          <p:nvPr/>
        </p:nvSpPr>
        <p:spPr bwMode="white">
          <a:xfrm>
            <a:off x="3060423" y="1061966"/>
            <a:ext cx="8237730"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kern="1200" dirty="0">
                <a:solidFill>
                  <a:srgbClr val="FFFFFF"/>
                </a:solidFill>
                <a:cs typeface="Segoe UI"/>
              </a:rPr>
              <a:t>Partner</a:t>
            </a:r>
            <a:endParaRPr lang="en-US" sz="1600" dirty="0">
              <a:solidFill>
                <a:srgbClr val="FFFFFF"/>
              </a:solidFill>
              <a:cs typeface="Segoe UI" charset="0"/>
            </a:endParaRPr>
          </a:p>
        </p:txBody>
      </p:sp>
      <p:sp>
        <p:nvSpPr>
          <p:cNvPr id="17418" name="Rectangle 19"/>
          <p:cNvSpPr>
            <a:spLocks noChangeArrowheads="1"/>
          </p:cNvSpPr>
          <p:nvPr/>
        </p:nvSpPr>
        <p:spPr bwMode="white">
          <a:xfrm>
            <a:off x="-230626" y="1063326"/>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dirty="0">
                <a:solidFill>
                  <a:srgbClr val="FFFFFF"/>
                </a:solidFill>
                <a:latin typeface="+mj-lt"/>
              </a:rPr>
              <a:t>Speaker:</a:t>
            </a:r>
          </a:p>
        </p:txBody>
      </p:sp>
      <p:sp>
        <p:nvSpPr>
          <p:cNvPr id="17419" name="Rectangle 11"/>
          <p:cNvSpPr>
            <a:spLocks noChangeArrowheads="1"/>
          </p:cNvSpPr>
          <p:nvPr/>
        </p:nvSpPr>
        <p:spPr bwMode="white">
          <a:xfrm>
            <a:off x="3053924" y="1491870"/>
            <a:ext cx="8237730"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ITDM, BDM, Cloud Architect</a:t>
            </a:r>
          </a:p>
        </p:txBody>
      </p:sp>
      <p:sp>
        <p:nvSpPr>
          <p:cNvPr id="17420" name="Rectangle 19"/>
          <p:cNvSpPr>
            <a:spLocks noChangeArrowheads="1"/>
          </p:cNvSpPr>
          <p:nvPr/>
        </p:nvSpPr>
        <p:spPr bwMode="white">
          <a:xfrm>
            <a:off x="-238679" y="1479678"/>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Primary Audience:</a:t>
            </a:r>
          </a:p>
        </p:txBody>
      </p:sp>
      <p:sp>
        <p:nvSpPr>
          <p:cNvPr id="18" name="Line 25"/>
          <p:cNvSpPr>
            <a:spLocks noChangeShapeType="1"/>
          </p:cNvSpPr>
          <p:nvPr/>
        </p:nvSpPr>
        <p:spPr bwMode="white">
          <a:xfrm>
            <a:off x="376702" y="488427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27" name="Rectangle 24"/>
          <p:cNvSpPr>
            <a:spLocks noChangeArrowheads="1"/>
          </p:cNvSpPr>
          <p:nvPr/>
        </p:nvSpPr>
        <p:spPr bwMode="white">
          <a:xfrm>
            <a:off x="-281551" y="4477399"/>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Key contact for support:</a:t>
            </a:r>
          </a:p>
        </p:txBody>
      </p:sp>
      <p:sp>
        <p:nvSpPr>
          <p:cNvPr id="17428" name="Rectangle 13"/>
          <p:cNvSpPr>
            <a:spLocks noChangeArrowheads="1"/>
          </p:cNvSpPr>
          <p:nvPr/>
        </p:nvSpPr>
        <p:spPr bwMode="white">
          <a:xfrm>
            <a:off x="3041204" y="4517264"/>
            <a:ext cx="8174317"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dirty="0">
                <a:solidFill>
                  <a:srgbClr val="FFFFFF"/>
                </a:solidFill>
                <a:ea typeface="MS PGothic" charset="0"/>
              </a:rPr>
              <a:t>Ayobami Ayodeji at aayodeji@microsoft.com</a:t>
            </a:r>
          </a:p>
        </p:txBody>
      </p:sp>
      <p:sp>
        <p:nvSpPr>
          <p:cNvPr id="17429" name="Rectangle 27"/>
          <p:cNvSpPr>
            <a:spLocks noChangeArrowheads="1"/>
          </p:cNvSpPr>
          <p:nvPr/>
        </p:nvSpPr>
        <p:spPr bwMode="white">
          <a:xfrm>
            <a:off x="282595" y="4942509"/>
            <a:ext cx="2651509" cy="597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Additional supporting materials:</a:t>
            </a:r>
          </a:p>
        </p:txBody>
      </p:sp>
      <p:sp>
        <p:nvSpPr>
          <p:cNvPr id="29" name="Rectangle 13"/>
          <p:cNvSpPr>
            <a:spLocks noChangeArrowheads="1"/>
          </p:cNvSpPr>
          <p:nvPr/>
        </p:nvSpPr>
        <p:spPr bwMode="white">
          <a:xfrm>
            <a:off x="3057640" y="4958486"/>
            <a:ext cx="8787966" cy="607223"/>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rgbClr val="FFFFFF"/>
                </a:solidFill>
                <a:ea typeface="Calibri" panose="020F0502020204030204" pitchFamily="34" charset="0"/>
                <a:hlinkClick r:id="rId3"/>
              </a:rPr>
              <a:t>Overview Deck</a:t>
            </a:r>
            <a:endParaRPr lang="en-US" sz="1600" dirty="0">
              <a:solidFill>
                <a:srgbClr val="FF0000"/>
              </a:solidFill>
              <a:ea typeface="Calibri" panose="020F0502020204030204" pitchFamily="34" charset="0"/>
            </a:endParaRPr>
          </a:p>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chemeClr val="accent5"/>
                </a:solidFill>
                <a:ea typeface="Calibri" panose="020F0502020204030204" pitchFamily="34" charset="0"/>
                <a:hlinkClick r:id="rId4">
                  <a:extLst>
                    <a:ext uri="{A12FA001-AC4F-418D-AE19-62706E023703}">
                      <ahyp:hlinkClr xmlns:ahyp="http://schemas.microsoft.com/office/drawing/2018/hyperlinkcolor" val="tx"/>
                    </a:ext>
                  </a:extLst>
                </a:hlinkClick>
              </a:rPr>
              <a:t>Architecture guidance </a:t>
            </a:r>
            <a:r>
              <a:rPr lang="en-US" sz="1600" dirty="0">
                <a:solidFill>
                  <a:srgbClr val="FFFFFF"/>
                </a:solidFill>
                <a:ea typeface="Calibri" panose="020F0502020204030204" pitchFamily="34" charset="0"/>
              </a:rPr>
              <a:t>and </a:t>
            </a:r>
            <a:r>
              <a:rPr lang="en-US" sz="1600" dirty="0">
                <a:solidFill>
                  <a:schemeClr val="accent5"/>
                </a:solidFill>
                <a:ea typeface="Calibri" panose="020F0502020204030204" pitchFamily="34" charset="0"/>
                <a:hlinkClick r:id="rId5">
                  <a:extLst>
                    <a:ext uri="{A12FA001-AC4F-418D-AE19-62706E023703}">
                      <ahyp:hlinkClr xmlns:ahyp="http://schemas.microsoft.com/office/drawing/2018/hyperlinkcolor" val="tx"/>
                    </a:ext>
                  </a:extLst>
                </a:hlinkClick>
              </a:rPr>
              <a:t>reference implementation</a:t>
            </a:r>
            <a:r>
              <a:rPr lang="en-US" sz="1600" dirty="0">
                <a:solidFill>
                  <a:srgbClr val="FFFFFF"/>
                </a:solidFill>
                <a:ea typeface="Calibri" panose="020F0502020204030204" pitchFamily="34" charset="0"/>
              </a:rPr>
              <a:t>: </a:t>
            </a:r>
          </a:p>
        </p:txBody>
      </p:sp>
      <p:sp>
        <p:nvSpPr>
          <p:cNvPr id="51" name="Line 3"/>
          <p:cNvSpPr>
            <a:spLocks noChangeShapeType="1"/>
          </p:cNvSpPr>
          <p:nvPr/>
        </p:nvSpPr>
        <p:spPr bwMode="white">
          <a:xfrm>
            <a:off x="346396" y="14265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46394" y="2806198"/>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09498" y="1940359"/>
            <a:ext cx="8237730" cy="3299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1927944"/>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221449" y="143388"/>
            <a:ext cx="2657581" cy="3160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500" dirty="0">
                <a:solidFill>
                  <a:schemeClr val="accent5"/>
                </a:solidFill>
              </a:rPr>
              <a:t>DO NOT SHOW</a:t>
            </a:r>
            <a:endParaRPr lang="en-US" altLang="ja-JP" sz="1500" dirty="0">
              <a:solidFill>
                <a:schemeClr val="accent5"/>
              </a:solidFill>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3" y="420014"/>
            <a:ext cx="11844037" cy="440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400">
                <a:solidFill>
                  <a:srgbClr val="FFFFFF"/>
                </a:solidFill>
                <a:latin typeface="+mj-lt"/>
              </a:rPr>
              <a:t>Enterprise-scale for AKS delivery guide &amp; resources</a:t>
            </a:r>
          </a:p>
        </p:txBody>
      </p:sp>
      <p:sp>
        <p:nvSpPr>
          <p:cNvPr id="3" name="Line 3">
            <a:extLst>
              <a:ext uri="{FF2B5EF4-FFF2-40B4-BE49-F238E27FC236}">
                <a16:creationId xmlns:a16="http://schemas.microsoft.com/office/drawing/2014/main" id="{F67B23BD-0F69-4D6B-8AD0-0C2B4A897101}"/>
              </a:ext>
            </a:extLst>
          </p:cNvPr>
          <p:cNvSpPr>
            <a:spLocks noChangeShapeType="1"/>
          </p:cNvSpPr>
          <p:nvPr/>
        </p:nvSpPr>
        <p:spPr bwMode="white">
          <a:xfrm>
            <a:off x="376703" y="2348309"/>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7" name="Rectangle 20">
            <a:extLst>
              <a:ext uri="{FF2B5EF4-FFF2-40B4-BE49-F238E27FC236}">
                <a16:creationId xmlns:a16="http://schemas.microsoft.com/office/drawing/2014/main" id="{747C0775-4DE6-4707-9F46-95D23CDFCFAA}"/>
              </a:ext>
            </a:extLst>
          </p:cNvPr>
          <p:cNvSpPr>
            <a:spLocks noChangeArrowheads="1"/>
          </p:cNvSpPr>
          <p:nvPr/>
        </p:nvSpPr>
        <p:spPr bwMode="white">
          <a:xfrm>
            <a:off x="-230999" y="2414782"/>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Level:</a:t>
            </a:r>
          </a:p>
        </p:txBody>
      </p:sp>
      <p:sp>
        <p:nvSpPr>
          <p:cNvPr id="30" name="TextBox 29">
            <a:extLst>
              <a:ext uri="{FF2B5EF4-FFF2-40B4-BE49-F238E27FC236}">
                <a16:creationId xmlns:a16="http://schemas.microsoft.com/office/drawing/2014/main" id="{097DC1E7-BFB4-48C6-8BAA-683CB5B3A8A7}"/>
              </a:ext>
            </a:extLst>
          </p:cNvPr>
          <p:cNvSpPr txBox="1"/>
          <p:nvPr/>
        </p:nvSpPr>
        <p:spPr>
          <a:xfrm>
            <a:off x="3060423" y="2438651"/>
            <a:ext cx="6322218" cy="313932"/>
          </a:xfrm>
          <a:prstGeom prst="rect">
            <a:avLst/>
          </a:prstGeom>
          <a:noFill/>
        </p:spPr>
        <p:txBody>
          <a:bodyPr wrap="square">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L300</a:t>
            </a:r>
          </a:p>
        </p:txBody>
      </p:sp>
    </p:spTree>
    <p:extLst>
      <p:ext uri="{BB962C8B-B14F-4D97-AF65-F5344CB8AC3E}">
        <p14:creationId xmlns:p14="http://schemas.microsoft.com/office/powerpoint/2010/main" val="37904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altLang="ja-JP" sz="4000"/>
              <a:t>Enterprise-scale for AKS</a:t>
            </a:r>
            <a:br>
              <a:rPr lang="en-US" altLang="ja-JP" sz="4000"/>
            </a:br>
            <a:r>
              <a:rPr lang="en-US" altLang="ja-JP" sz="4000"/>
              <a:t>delivery guides and resources</a:t>
            </a:r>
            <a:endParaRPr lang="en-US" sz="4000"/>
          </a:p>
        </p:txBody>
      </p:sp>
      <p:sp>
        <p:nvSpPr>
          <p:cNvPr id="8" name="Text Placeholder 7">
            <a:extLst>
              <a:ext uri="{FF2B5EF4-FFF2-40B4-BE49-F238E27FC236}">
                <a16:creationId xmlns:a16="http://schemas.microsoft.com/office/drawing/2014/main" id="{CF6B492E-C4FF-4027-8171-8FC07559D639}"/>
              </a:ext>
            </a:extLst>
          </p:cNvPr>
          <p:cNvSpPr>
            <a:spLocks noGrp="1"/>
          </p:cNvSpPr>
          <p:nvPr>
            <p:ph type="body" sz="quarter" idx="15"/>
          </p:nvPr>
        </p:nvSpPr>
        <p:spPr>
          <a:xfrm>
            <a:off x="442467" y="4350114"/>
            <a:ext cx="9602819" cy="727892"/>
          </a:xfrm>
        </p:spPr>
        <p:txBody>
          <a:bodyPr/>
          <a:lstStyle/>
          <a:p>
            <a:r>
              <a:rPr lang="en-US" dirty="0"/>
              <a:t>Ayobami Ayodeji</a:t>
            </a:r>
          </a:p>
          <a:p>
            <a:r>
              <a:rPr lang="en-US" dirty="0"/>
              <a:t>11-19-2021</a:t>
            </a:r>
          </a:p>
        </p:txBody>
      </p:sp>
    </p:spTree>
    <p:extLst>
      <p:ext uri="{BB962C8B-B14F-4D97-AF65-F5344CB8AC3E}">
        <p14:creationId xmlns:p14="http://schemas.microsoft.com/office/powerpoint/2010/main" val="1995395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28681" y="985435"/>
            <a:ext cx="5428936" cy="1793104"/>
          </a:xfrm>
        </p:spPr>
        <p:txBody>
          <a:bodyPr wrap="square" anchor="b">
            <a:normAutofit/>
          </a:bodyPr>
          <a:lstStyle/>
          <a:p>
            <a:r>
              <a:rPr lang="en-US" sz="4000"/>
              <a:t>Goals and Scope of Enterprise-scale for AKS</a:t>
            </a: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5"/>
          </p:nvPr>
        </p:nvSpPr>
        <p:spPr>
          <a:xfrm>
            <a:off x="428681" y="2942811"/>
            <a:ext cx="5413375" cy="3199197"/>
          </a:xfrm>
        </p:spPr>
        <p:txBody>
          <a:bodyPr vert="horz" wrap="square" lIns="0" tIns="0" rIns="0" bIns="0" rtlCol="0">
            <a:noAutofit/>
          </a:bodyPr>
          <a:lstStyle/>
          <a:p>
            <a:pPr marL="285750" indent="-285750">
              <a:lnSpc>
                <a:spcPct val="90000"/>
              </a:lnSpc>
              <a:spcAft>
                <a:spcPts val="600"/>
              </a:spcAft>
              <a:buFont typeface="Arial" panose="020B0604020202020204" pitchFamily="34" charset="0"/>
              <a:buChar char="•"/>
            </a:pPr>
            <a:r>
              <a:rPr lang="en-US" sz="1600" dirty="0">
                <a:latin typeface="+mn-lt"/>
              </a:rPr>
              <a:t>An </a:t>
            </a:r>
            <a:r>
              <a:rPr lang="en-US" sz="1600" dirty="0">
                <a:latin typeface="+mn-lt"/>
                <a:hlinkClick r:id="rId3"/>
              </a:rPr>
              <a:t>architectural guidance</a:t>
            </a:r>
            <a:r>
              <a:rPr lang="en-US" sz="1600" dirty="0">
                <a:latin typeface="+mn-lt"/>
              </a:rPr>
              <a:t> and </a:t>
            </a:r>
            <a:r>
              <a:rPr lang="en-US" sz="1600" dirty="0">
                <a:latin typeface="+mn-lt"/>
                <a:hlinkClick r:id="rId4"/>
              </a:rPr>
              <a:t>re</a:t>
            </a:r>
            <a:r>
              <a:rPr kumimoji="0" lang="en-US" sz="1600" b="0" u="none" strike="noStrike" kern="1200" cap="none" spc="0" normalizeH="0" baseline="0" noProof="0" dirty="0" err="1">
                <a:ln>
                  <a:noFill/>
                </a:ln>
                <a:effectLst/>
                <a:uLnTx/>
                <a:uFillTx/>
                <a:latin typeface="+mn-lt"/>
                <a:hlinkClick r:id="rId4"/>
              </a:rPr>
              <a:t>ference</a:t>
            </a:r>
            <a:r>
              <a:rPr kumimoji="0" lang="en-US" sz="1600" b="0" u="none" strike="noStrike" kern="1200" cap="none" spc="0" normalizeH="0" baseline="0" noProof="0" dirty="0">
                <a:ln>
                  <a:noFill/>
                </a:ln>
                <a:effectLst/>
                <a:uLnTx/>
                <a:uFillTx/>
                <a:latin typeface="+mn-lt"/>
                <a:hlinkClick r:id="rId4"/>
              </a:rPr>
              <a:t> implementation</a:t>
            </a:r>
            <a:r>
              <a:rPr kumimoji="0" lang="en-US" sz="1600" b="0" i="0" u="none" strike="noStrike" kern="1200" cap="none" spc="0" normalizeH="0" baseline="0" noProof="0" dirty="0">
                <a:ln>
                  <a:noFill/>
                </a:ln>
                <a:effectLst/>
                <a:uLnTx/>
                <a:uFillTx/>
                <a:latin typeface="+mn-lt"/>
              </a:rPr>
              <a:t> for AKS workloads in landing zone subscriptions</a:t>
            </a:r>
            <a:endParaRPr lang="en-US" sz="1600" dirty="0">
              <a:latin typeface="+mn-lt"/>
            </a:endParaRPr>
          </a:p>
          <a:p>
            <a:pPr marL="285750" indent="-285750">
              <a:lnSpc>
                <a:spcPct val="90000"/>
              </a:lnSpc>
              <a:spcAft>
                <a:spcPts val="600"/>
              </a:spcAft>
              <a:buFont typeface="Arial" panose="020B0604020202020204" pitchFamily="34" charset="0"/>
              <a:buChar char="•"/>
            </a:pPr>
            <a:r>
              <a:rPr lang="en-US" sz="1600" dirty="0">
                <a:latin typeface="+mn-lt"/>
              </a:rPr>
              <a:t>It enables rapid and effective development and operationalization of AKS workloads at scale that are aligned with Azure Roadmap and the Cloud Adoption Framework for Azure</a:t>
            </a:r>
          </a:p>
          <a:p>
            <a:pPr marL="285750" indent="-285750">
              <a:lnSpc>
                <a:spcPct val="90000"/>
              </a:lnSpc>
              <a:spcAft>
                <a:spcPts val="600"/>
              </a:spcAft>
              <a:buFont typeface="Arial" panose="020B0604020202020204" pitchFamily="34" charset="0"/>
              <a:buChar char="•"/>
            </a:pPr>
            <a:r>
              <a:rPr lang="en-US" sz="1600" dirty="0">
                <a:latin typeface="+mn-lt"/>
              </a:rPr>
              <a:t>Can be used by / for any customer who would like to deploy AKS workloads for production</a:t>
            </a:r>
          </a:p>
          <a:p>
            <a:pPr marL="285750" indent="-285750">
              <a:lnSpc>
                <a:spcPct val="90000"/>
              </a:lnSpc>
              <a:spcAft>
                <a:spcPts val="600"/>
              </a:spcAft>
              <a:buFont typeface="Arial" panose="020B0604020202020204" pitchFamily="34" charset="0"/>
              <a:buChar char="•"/>
            </a:pPr>
            <a:r>
              <a:rPr lang="en-US" sz="1600" dirty="0">
                <a:latin typeface="+mn-lt"/>
              </a:rPr>
              <a:t>Assumes that a platform foundation similar to </a:t>
            </a:r>
            <a:r>
              <a:rPr lang="en-US" sz="1600" dirty="0">
                <a:latin typeface="+mn-lt"/>
                <a:hlinkClick r:id="rId5"/>
              </a:rPr>
              <a:t>ESLZ</a:t>
            </a:r>
            <a:r>
              <a:rPr lang="en-US" sz="1600" dirty="0">
                <a:latin typeface="+mn-lt"/>
              </a:rPr>
              <a:t> has already been setup that handles networking, security, identity and policy-based governance services</a:t>
            </a:r>
          </a:p>
          <a:p>
            <a:pPr marL="285750" indent="-285750">
              <a:lnSpc>
                <a:spcPct val="90000"/>
              </a:lnSpc>
              <a:spcAft>
                <a:spcPts val="600"/>
              </a:spcAft>
              <a:buFont typeface="Arial" panose="020B0604020202020204" pitchFamily="34" charset="0"/>
              <a:buChar char="•"/>
            </a:pPr>
            <a:r>
              <a:rPr lang="en-US" sz="1600" dirty="0">
                <a:latin typeface="+mn-lt"/>
              </a:rPr>
              <a:t>Helps architect everything that would get deployed into a subscription designated for AKS workloads</a:t>
            </a:r>
          </a:p>
        </p:txBody>
      </p:sp>
    </p:spTree>
    <p:extLst>
      <p:ext uri="{BB962C8B-B14F-4D97-AF65-F5344CB8AC3E}">
        <p14:creationId xmlns:p14="http://schemas.microsoft.com/office/powerpoint/2010/main" val="1212966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3">
            <a:extLst>
              <a:ext uri="{FF2B5EF4-FFF2-40B4-BE49-F238E27FC236}">
                <a16:creationId xmlns:a16="http://schemas.microsoft.com/office/drawing/2014/main" id="{859D74EF-69D6-4F0E-BA7E-A60C3A509494}"/>
              </a:ext>
            </a:extLst>
          </p:cNvPr>
          <p:cNvSpPr txBox="1">
            <a:spLocks/>
          </p:cNvSpPr>
          <p:nvPr/>
        </p:nvSpPr>
        <p:spPr>
          <a:xfrm>
            <a:off x="589046" y="457623"/>
            <a:ext cx="4947497" cy="69488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sz="2745">
                <a:latin typeface="Segoe UI Semibold"/>
              </a:rPr>
              <a:t>Critical Design Areas</a:t>
            </a:r>
          </a:p>
        </p:txBody>
      </p:sp>
      <p:grpSp>
        <p:nvGrpSpPr>
          <p:cNvPr id="146" name="Group 145">
            <a:extLst>
              <a:ext uri="{FF2B5EF4-FFF2-40B4-BE49-F238E27FC236}">
                <a16:creationId xmlns:a16="http://schemas.microsoft.com/office/drawing/2014/main" id="{10D88ADB-4D83-4F3A-AA51-9F8B70C4447B}"/>
              </a:ext>
            </a:extLst>
          </p:cNvPr>
          <p:cNvGrpSpPr/>
          <p:nvPr/>
        </p:nvGrpSpPr>
        <p:grpSpPr>
          <a:xfrm>
            <a:off x="4309732" y="3594159"/>
            <a:ext cx="3672124" cy="967308"/>
            <a:chOff x="7236600" y="5314373"/>
            <a:chExt cx="3672124" cy="967308"/>
          </a:xfrm>
        </p:grpSpPr>
        <p:grpSp>
          <p:nvGrpSpPr>
            <p:cNvPr id="147" name="Graphic 5">
              <a:extLst>
                <a:ext uri="{FF2B5EF4-FFF2-40B4-BE49-F238E27FC236}">
                  <a16:creationId xmlns:a16="http://schemas.microsoft.com/office/drawing/2014/main" id="{30862CB7-8310-4C26-A1F0-DC2018A0E2EF}"/>
                </a:ext>
              </a:extLst>
            </p:cNvPr>
            <p:cNvGrpSpPr/>
            <p:nvPr/>
          </p:nvGrpSpPr>
          <p:grpSpPr>
            <a:xfrm>
              <a:off x="7236600" y="5314373"/>
              <a:ext cx="967308" cy="967308"/>
              <a:chOff x="9025811" y="4139769"/>
              <a:chExt cx="1108509" cy="1108509"/>
            </a:xfrm>
          </p:grpSpPr>
          <p:sp>
            <p:nvSpPr>
              <p:cNvPr id="174" name="Freeform: Shape 173">
                <a:extLst>
                  <a:ext uri="{FF2B5EF4-FFF2-40B4-BE49-F238E27FC236}">
                    <a16:creationId xmlns:a16="http://schemas.microsoft.com/office/drawing/2014/main" id="{26101725-1E05-4D85-BD32-649B7C2F3B9E}"/>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293" name="Graphic 5">
                <a:extLst>
                  <a:ext uri="{FF2B5EF4-FFF2-40B4-BE49-F238E27FC236}">
                    <a16:creationId xmlns:a16="http://schemas.microsoft.com/office/drawing/2014/main" id="{DC8C499F-DB02-4686-BEF5-296005B353FB}"/>
                  </a:ext>
                </a:extLst>
              </p:cNvPr>
              <p:cNvGrpSpPr/>
              <p:nvPr/>
            </p:nvGrpSpPr>
            <p:grpSpPr>
              <a:xfrm>
                <a:off x="9388363" y="4423715"/>
                <a:ext cx="358541" cy="521368"/>
                <a:chOff x="9388363" y="4423715"/>
                <a:chExt cx="358541" cy="521368"/>
              </a:xfrm>
            </p:grpSpPr>
            <p:sp>
              <p:nvSpPr>
                <p:cNvPr id="294" name="Freeform: Shape 293">
                  <a:extLst>
                    <a:ext uri="{FF2B5EF4-FFF2-40B4-BE49-F238E27FC236}">
                      <a16:creationId xmlns:a16="http://schemas.microsoft.com/office/drawing/2014/main" id="{96D342FA-8B97-41F8-A9BC-6C277DC0BC7B}"/>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5" name="Freeform: Shape 294">
                  <a:extLst>
                    <a:ext uri="{FF2B5EF4-FFF2-40B4-BE49-F238E27FC236}">
                      <a16:creationId xmlns:a16="http://schemas.microsoft.com/office/drawing/2014/main" id="{BD2CE775-3C9D-4E75-9BF3-C7B51BDA2FE7}"/>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6" name="Freeform: Shape 295">
                  <a:extLst>
                    <a:ext uri="{FF2B5EF4-FFF2-40B4-BE49-F238E27FC236}">
                      <a16:creationId xmlns:a16="http://schemas.microsoft.com/office/drawing/2014/main" id="{E2969D32-8E9B-4A6A-B77C-AB87858DF29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7" name="Freeform: Shape 296">
                  <a:extLst>
                    <a:ext uri="{FF2B5EF4-FFF2-40B4-BE49-F238E27FC236}">
                      <a16:creationId xmlns:a16="http://schemas.microsoft.com/office/drawing/2014/main" id="{9A447A0F-6C3B-48AE-8F7A-D869D447FE95}"/>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8" name="Freeform: Shape 297">
                  <a:extLst>
                    <a:ext uri="{FF2B5EF4-FFF2-40B4-BE49-F238E27FC236}">
                      <a16:creationId xmlns:a16="http://schemas.microsoft.com/office/drawing/2014/main" id="{A2B28BA3-08A5-4D0D-9228-6608745815F4}"/>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9" name="Freeform: Shape 298">
                  <a:extLst>
                    <a:ext uri="{FF2B5EF4-FFF2-40B4-BE49-F238E27FC236}">
                      <a16:creationId xmlns:a16="http://schemas.microsoft.com/office/drawing/2014/main" id="{A31E8D66-67BD-43B6-8CB0-CDA7E3586021}"/>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00" name="Graphic 5">
                  <a:extLst>
                    <a:ext uri="{FF2B5EF4-FFF2-40B4-BE49-F238E27FC236}">
                      <a16:creationId xmlns:a16="http://schemas.microsoft.com/office/drawing/2014/main" id="{BC3CB183-2BCD-4FA9-954E-CB824CE0444E}"/>
                    </a:ext>
                  </a:extLst>
                </p:cNvPr>
                <p:cNvGrpSpPr/>
                <p:nvPr/>
              </p:nvGrpSpPr>
              <p:grpSpPr>
                <a:xfrm>
                  <a:off x="9436489" y="4480664"/>
                  <a:ext cx="84221" cy="63366"/>
                  <a:chOff x="9436489" y="4480664"/>
                  <a:chExt cx="84221" cy="63366"/>
                </a:xfrm>
                <a:solidFill>
                  <a:srgbClr val="FFFFFF"/>
                </a:solidFill>
              </p:grpSpPr>
              <p:sp>
                <p:nvSpPr>
                  <p:cNvPr id="313" name="Freeform: Shape 312">
                    <a:extLst>
                      <a:ext uri="{FF2B5EF4-FFF2-40B4-BE49-F238E27FC236}">
                        <a16:creationId xmlns:a16="http://schemas.microsoft.com/office/drawing/2014/main" id="{40104BE0-B538-4D74-ABB4-52DB13B1BDCB}"/>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E068918F-DCB1-4B5D-8156-87E7EDC21881}"/>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1" name="Graphic 5">
                  <a:extLst>
                    <a:ext uri="{FF2B5EF4-FFF2-40B4-BE49-F238E27FC236}">
                      <a16:creationId xmlns:a16="http://schemas.microsoft.com/office/drawing/2014/main" id="{A06B9620-8FB9-41D9-AADA-0B4FE88BDA75}"/>
                    </a:ext>
                  </a:extLst>
                </p:cNvPr>
                <p:cNvGrpSpPr/>
                <p:nvPr/>
              </p:nvGrpSpPr>
              <p:grpSpPr>
                <a:xfrm>
                  <a:off x="9436489" y="4564083"/>
                  <a:ext cx="84221" cy="63366"/>
                  <a:chOff x="9436489" y="4564083"/>
                  <a:chExt cx="84221" cy="63366"/>
                </a:xfrm>
                <a:solidFill>
                  <a:srgbClr val="FFFFFF"/>
                </a:solidFill>
              </p:grpSpPr>
              <p:sp>
                <p:nvSpPr>
                  <p:cNvPr id="311" name="Freeform: Shape 310">
                    <a:extLst>
                      <a:ext uri="{FF2B5EF4-FFF2-40B4-BE49-F238E27FC236}">
                        <a16:creationId xmlns:a16="http://schemas.microsoft.com/office/drawing/2014/main" id="{E7A0C05D-9062-44DB-8BEC-E613927560F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2" name="Freeform: Shape 311">
                    <a:extLst>
                      <a:ext uri="{FF2B5EF4-FFF2-40B4-BE49-F238E27FC236}">
                        <a16:creationId xmlns:a16="http://schemas.microsoft.com/office/drawing/2014/main" id="{6D9435CE-4389-4DF2-801B-CADBD78DB0A5}"/>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2" name="Graphic 5">
                  <a:extLst>
                    <a:ext uri="{FF2B5EF4-FFF2-40B4-BE49-F238E27FC236}">
                      <a16:creationId xmlns:a16="http://schemas.microsoft.com/office/drawing/2014/main" id="{056E0212-1CD6-4276-B6AE-9C3C92263B97}"/>
                    </a:ext>
                  </a:extLst>
                </p:cNvPr>
                <p:cNvGrpSpPr/>
                <p:nvPr/>
              </p:nvGrpSpPr>
              <p:grpSpPr>
                <a:xfrm>
                  <a:off x="9436489" y="4647502"/>
                  <a:ext cx="84221" cy="63366"/>
                  <a:chOff x="9436489" y="4647502"/>
                  <a:chExt cx="84221" cy="63366"/>
                </a:xfrm>
                <a:solidFill>
                  <a:srgbClr val="FFFFFF"/>
                </a:solidFill>
              </p:grpSpPr>
              <p:sp>
                <p:nvSpPr>
                  <p:cNvPr id="309" name="Freeform: Shape 308">
                    <a:extLst>
                      <a:ext uri="{FF2B5EF4-FFF2-40B4-BE49-F238E27FC236}">
                        <a16:creationId xmlns:a16="http://schemas.microsoft.com/office/drawing/2014/main" id="{824148AC-30BB-4AB5-8575-53250874288E}"/>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0" name="Freeform: Shape 309">
                    <a:extLst>
                      <a:ext uri="{FF2B5EF4-FFF2-40B4-BE49-F238E27FC236}">
                        <a16:creationId xmlns:a16="http://schemas.microsoft.com/office/drawing/2014/main" id="{EE5700F3-758C-4821-B457-C76765D65E27}"/>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3" name="Graphic 5">
                  <a:extLst>
                    <a:ext uri="{FF2B5EF4-FFF2-40B4-BE49-F238E27FC236}">
                      <a16:creationId xmlns:a16="http://schemas.microsoft.com/office/drawing/2014/main" id="{7EA07884-4A7A-4BE4-8937-4F3984877882}"/>
                    </a:ext>
                  </a:extLst>
                </p:cNvPr>
                <p:cNvGrpSpPr/>
                <p:nvPr/>
              </p:nvGrpSpPr>
              <p:grpSpPr>
                <a:xfrm>
                  <a:off x="9436489" y="4730921"/>
                  <a:ext cx="84221" cy="63366"/>
                  <a:chOff x="9436489" y="4730921"/>
                  <a:chExt cx="84221" cy="63366"/>
                </a:xfrm>
                <a:solidFill>
                  <a:srgbClr val="FFFFFF"/>
                </a:solidFill>
              </p:grpSpPr>
              <p:sp>
                <p:nvSpPr>
                  <p:cNvPr id="307" name="Freeform: Shape 306">
                    <a:extLst>
                      <a:ext uri="{FF2B5EF4-FFF2-40B4-BE49-F238E27FC236}">
                        <a16:creationId xmlns:a16="http://schemas.microsoft.com/office/drawing/2014/main" id="{76896D2E-FA4A-4C81-9ADD-1DB97E6EC41B}"/>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8" name="Freeform: Shape 307">
                    <a:extLst>
                      <a:ext uri="{FF2B5EF4-FFF2-40B4-BE49-F238E27FC236}">
                        <a16:creationId xmlns:a16="http://schemas.microsoft.com/office/drawing/2014/main" id="{8F7AC34B-64B3-4100-BE12-E55BF2DF3877}"/>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4" name="Graphic 5">
                  <a:extLst>
                    <a:ext uri="{FF2B5EF4-FFF2-40B4-BE49-F238E27FC236}">
                      <a16:creationId xmlns:a16="http://schemas.microsoft.com/office/drawing/2014/main" id="{BF2CD633-B93D-4997-9C16-43D951F16F8E}"/>
                    </a:ext>
                  </a:extLst>
                </p:cNvPr>
                <p:cNvGrpSpPr/>
                <p:nvPr/>
              </p:nvGrpSpPr>
              <p:grpSpPr>
                <a:xfrm>
                  <a:off x="9436489" y="4814340"/>
                  <a:ext cx="84221" cy="63366"/>
                  <a:chOff x="9436489" y="4814340"/>
                  <a:chExt cx="84221" cy="63366"/>
                </a:xfrm>
                <a:solidFill>
                  <a:srgbClr val="FFFFFF"/>
                </a:solidFill>
              </p:grpSpPr>
              <p:sp>
                <p:nvSpPr>
                  <p:cNvPr id="305" name="Freeform: Shape 304">
                    <a:extLst>
                      <a:ext uri="{FF2B5EF4-FFF2-40B4-BE49-F238E27FC236}">
                        <a16:creationId xmlns:a16="http://schemas.microsoft.com/office/drawing/2014/main" id="{A206A476-C8F4-4E32-92EE-2615E74A70B2}"/>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6" name="Freeform: Shape 305">
                    <a:extLst>
                      <a:ext uri="{FF2B5EF4-FFF2-40B4-BE49-F238E27FC236}">
                        <a16:creationId xmlns:a16="http://schemas.microsoft.com/office/drawing/2014/main" id="{87716C82-A1D9-4A40-BAB1-61875457F951}"/>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155" name="Freeform: Shape 154">
              <a:extLst>
                <a:ext uri="{FF2B5EF4-FFF2-40B4-BE49-F238E27FC236}">
                  <a16:creationId xmlns:a16="http://schemas.microsoft.com/office/drawing/2014/main" id="{51685C00-063D-41AF-80E1-6D0E6F532B5C}"/>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Operations Management and Monitoring</a:t>
              </a:r>
              <a:endParaRPr lang="en-US">
                <a:solidFill>
                  <a:srgbClr val="000000"/>
                </a:solidFill>
                <a:latin typeface="Segoe UI"/>
              </a:endParaRPr>
            </a:p>
          </p:txBody>
        </p:sp>
      </p:grpSp>
      <p:grpSp>
        <p:nvGrpSpPr>
          <p:cNvPr id="315" name="Group 314">
            <a:extLst>
              <a:ext uri="{FF2B5EF4-FFF2-40B4-BE49-F238E27FC236}">
                <a16:creationId xmlns:a16="http://schemas.microsoft.com/office/drawing/2014/main" id="{8C83D287-959B-4B24-BCE2-F0C7EC16D9B8}"/>
              </a:ext>
            </a:extLst>
          </p:cNvPr>
          <p:cNvGrpSpPr/>
          <p:nvPr/>
        </p:nvGrpSpPr>
        <p:grpSpPr>
          <a:xfrm>
            <a:off x="7981856" y="1995871"/>
            <a:ext cx="4069791" cy="967308"/>
            <a:chOff x="7229580" y="4084567"/>
            <a:chExt cx="4069791" cy="967308"/>
          </a:xfrm>
        </p:grpSpPr>
        <p:grpSp>
          <p:nvGrpSpPr>
            <p:cNvPr id="316" name="Graphic 5">
              <a:extLst>
                <a:ext uri="{FF2B5EF4-FFF2-40B4-BE49-F238E27FC236}">
                  <a16:creationId xmlns:a16="http://schemas.microsoft.com/office/drawing/2014/main" id="{27B56A21-45DA-4981-B963-3F9A0EE8D234}"/>
                </a:ext>
              </a:extLst>
            </p:cNvPr>
            <p:cNvGrpSpPr/>
            <p:nvPr/>
          </p:nvGrpSpPr>
          <p:grpSpPr>
            <a:xfrm>
              <a:off x="7229580" y="4084567"/>
              <a:ext cx="967308" cy="967308"/>
              <a:chOff x="11107275" y="4998022"/>
              <a:chExt cx="1108509" cy="1108509"/>
            </a:xfrm>
          </p:grpSpPr>
          <p:sp>
            <p:nvSpPr>
              <p:cNvPr id="318" name="Freeform: Shape 317">
                <a:extLst>
                  <a:ext uri="{FF2B5EF4-FFF2-40B4-BE49-F238E27FC236}">
                    <a16:creationId xmlns:a16="http://schemas.microsoft.com/office/drawing/2014/main" id="{65586E34-8E2D-4691-A118-0F6AFE29A8E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19" name="Graphic 5">
                <a:extLst>
                  <a:ext uri="{FF2B5EF4-FFF2-40B4-BE49-F238E27FC236}">
                    <a16:creationId xmlns:a16="http://schemas.microsoft.com/office/drawing/2014/main" id="{22077508-AAAC-4E3A-9AE8-A231B46F6AE5}"/>
                  </a:ext>
                </a:extLst>
              </p:cNvPr>
              <p:cNvGrpSpPr/>
              <p:nvPr/>
            </p:nvGrpSpPr>
            <p:grpSpPr>
              <a:xfrm>
                <a:off x="11364750" y="5253894"/>
                <a:ext cx="599974" cy="599974"/>
                <a:chOff x="11364750" y="5253894"/>
                <a:chExt cx="599974" cy="599974"/>
              </a:xfrm>
            </p:grpSpPr>
            <p:grpSp>
              <p:nvGrpSpPr>
                <p:cNvPr id="320" name="Graphic 5">
                  <a:extLst>
                    <a:ext uri="{FF2B5EF4-FFF2-40B4-BE49-F238E27FC236}">
                      <a16:creationId xmlns:a16="http://schemas.microsoft.com/office/drawing/2014/main" id="{A78011BD-7E1A-4D04-989D-A5EFAEED2308}"/>
                    </a:ext>
                  </a:extLst>
                </p:cNvPr>
                <p:cNvGrpSpPr/>
                <p:nvPr/>
              </p:nvGrpSpPr>
              <p:grpSpPr>
                <a:xfrm>
                  <a:off x="11533192" y="5253894"/>
                  <a:ext cx="431532" cy="431532"/>
                  <a:chOff x="11533192" y="5253894"/>
                  <a:chExt cx="431532" cy="431532"/>
                </a:xfrm>
                <a:solidFill>
                  <a:srgbClr val="0078D4"/>
                </a:solidFill>
              </p:grpSpPr>
              <p:sp>
                <p:nvSpPr>
                  <p:cNvPr id="331" name="Freeform: Shape 330">
                    <a:extLst>
                      <a:ext uri="{FF2B5EF4-FFF2-40B4-BE49-F238E27FC236}">
                        <a16:creationId xmlns:a16="http://schemas.microsoft.com/office/drawing/2014/main" id="{34DCAC49-F0CC-47DD-A04A-02321A2355E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2" name="Freeform: Shape 331">
                    <a:extLst>
                      <a:ext uri="{FF2B5EF4-FFF2-40B4-BE49-F238E27FC236}">
                        <a16:creationId xmlns:a16="http://schemas.microsoft.com/office/drawing/2014/main" id="{FB214E5A-A321-445D-8AA5-E6F7667427E4}"/>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6F338290-447A-40E6-8B74-699099EB72E4}"/>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D7406B65-0A0B-48EF-BE63-C0F20E5897E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5" name="Freeform: Shape 334">
                    <a:extLst>
                      <a:ext uri="{FF2B5EF4-FFF2-40B4-BE49-F238E27FC236}">
                        <a16:creationId xmlns:a16="http://schemas.microsoft.com/office/drawing/2014/main" id="{4250B95E-F9C4-4CC4-939A-CD4EF8731C81}"/>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6" name="Freeform: Shape 335">
                    <a:extLst>
                      <a:ext uri="{FF2B5EF4-FFF2-40B4-BE49-F238E27FC236}">
                        <a16:creationId xmlns:a16="http://schemas.microsoft.com/office/drawing/2014/main" id="{035497A7-2640-4A24-8726-F1F690652FCD}"/>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7" name="Freeform: Shape 336">
                    <a:extLst>
                      <a:ext uri="{FF2B5EF4-FFF2-40B4-BE49-F238E27FC236}">
                        <a16:creationId xmlns:a16="http://schemas.microsoft.com/office/drawing/2014/main" id="{5FE0507A-D400-49E8-8893-D22E8ABC8D3E}"/>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8" name="Freeform: Shape 337">
                    <a:extLst>
                      <a:ext uri="{FF2B5EF4-FFF2-40B4-BE49-F238E27FC236}">
                        <a16:creationId xmlns:a16="http://schemas.microsoft.com/office/drawing/2014/main" id="{38B3011D-7AD0-4DF7-B4D0-8563EE04B37B}"/>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9" name="Freeform: Shape 338">
                    <a:extLst>
                      <a:ext uri="{FF2B5EF4-FFF2-40B4-BE49-F238E27FC236}">
                        <a16:creationId xmlns:a16="http://schemas.microsoft.com/office/drawing/2014/main" id="{4573D253-E863-49D4-8E3B-E6C2DACF7676}"/>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21" name="Graphic 5">
                  <a:extLst>
                    <a:ext uri="{FF2B5EF4-FFF2-40B4-BE49-F238E27FC236}">
                      <a16:creationId xmlns:a16="http://schemas.microsoft.com/office/drawing/2014/main" id="{9F58DD3C-CAA0-43B2-B7A6-33BADD11F605}"/>
                    </a:ext>
                  </a:extLst>
                </p:cNvPr>
                <p:cNvGrpSpPr/>
                <p:nvPr/>
              </p:nvGrpSpPr>
              <p:grpSpPr>
                <a:xfrm>
                  <a:off x="11364750" y="5590778"/>
                  <a:ext cx="262288" cy="263090"/>
                  <a:chOff x="11364750" y="5590778"/>
                  <a:chExt cx="262288" cy="263090"/>
                </a:xfrm>
                <a:solidFill>
                  <a:srgbClr val="50E6FF"/>
                </a:solidFill>
              </p:grpSpPr>
              <p:sp>
                <p:nvSpPr>
                  <p:cNvPr id="322" name="Freeform: Shape 321">
                    <a:extLst>
                      <a:ext uri="{FF2B5EF4-FFF2-40B4-BE49-F238E27FC236}">
                        <a16:creationId xmlns:a16="http://schemas.microsoft.com/office/drawing/2014/main" id="{D91F1BA1-CE67-438E-B528-56A7C99814E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3" name="Freeform: Shape 322">
                    <a:extLst>
                      <a:ext uri="{FF2B5EF4-FFF2-40B4-BE49-F238E27FC236}">
                        <a16:creationId xmlns:a16="http://schemas.microsoft.com/office/drawing/2014/main" id="{11418CC8-EA1E-41EC-B31D-FFB1651715B1}"/>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4" name="Freeform: Shape 323">
                    <a:extLst>
                      <a:ext uri="{FF2B5EF4-FFF2-40B4-BE49-F238E27FC236}">
                        <a16:creationId xmlns:a16="http://schemas.microsoft.com/office/drawing/2014/main" id="{4FE665DF-DAB4-4272-A3E4-38D81160D01C}"/>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5" name="Freeform: Shape 324">
                    <a:extLst>
                      <a:ext uri="{FF2B5EF4-FFF2-40B4-BE49-F238E27FC236}">
                        <a16:creationId xmlns:a16="http://schemas.microsoft.com/office/drawing/2014/main" id="{978A3CB8-8130-4422-9B03-0FA8447E58E0}"/>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6" name="Freeform: Shape 325">
                    <a:extLst>
                      <a:ext uri="{FF2B5EF4-FFF2-40B4-BE49-F238E27FC236}">
                        <a16:creationId xmlns:a16="http://schemas.microsoft.com/office/drawing/2014/main" id="{76209421-4BD5-4B6D-9E0C-243C8B6F63F9}"/>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7" name="Freeform: Shape 326">
                    <a:extLst>
                      <a:ext uri="{FF2B5EF4-FFF2-40B4-BE49-F238E27FC236}">
                        <a16:creationId xmlns:a16="http://schemas.microsoft.com/office/drawing/2014/main" id="{019D0E69-624B-4BBA-9D0D-A7993DAC5778}"/>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8" name="Freeform: Shape 327">
                    <a:extLst>
                      <a:ext uri="{FF2B5EF4-FFF2-40B4-BE49-F238E27FC236}">
                        <a16:creationId xmlns:a16="http://schemas.microsoft.com/office/drawing/2014/main" id="{29BDF323-1881-4D27-822C-B91C05E59ED6}"/>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9" name="Freeform: Shape 328">
                    <a:extLst>
                      <a:ext uri="{FF2B5EF4-FFF2-40B4-BE49-F238E27FC236}">
                        <a16:creationId xmlns:a16="http://schemas.microsoft.com/office/drawing/2014/main" id="{EDA41F15-492B-478B-8205-3B64CE92A393}"/>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0" name="Freeform: Shape 329">
                    <a:extLst>
                      <a:ext uri="{FF2B5EF4-FFF2-40B4-BE49-F238E27FC236}">
                        <a16:creationId xmlns:a16="http://schemas.microsoft.com/office/drawing/2014/main" id="{89E6A095-42FE-45AD-BB39-6863C85CC4DD}"/>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317" name="Freeform: Shape 316">
              <a:extLst>
                <a:ext uri="{FF2B5EF4-FFF2-40B4-BE49-F238E27FC236}">
                  <a16:creationId xmlns:a16="http://schemas.microsoft.com/office/drawing/2014/main" id="{FCAABBB9-CD1E-408B-8BB6-3BF75FEBF681}"/>
                </a:ext>
              </a:extLst>
            </p:cNvPr>
            <p:cNvSpPr/>
            <p:nvPr/>
          </p:nvSpPr>
          <p:spPr>
            <a:xfrm>
              <a:off x="8448733" y="4110923"/>
              <a:ext cx="2850638"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Development Options and DevOps</a:t>
              </a:r>
              <a:endParaRPr lang="en-US">
                <a:solidFill>
                  <a:srgbClr val="000000"/>
                </a:solidFill>
                <a:latin typeface="Segoe UI"/>
              </a:endParaRPr>
            </a:p>
          </p:txBody>
        </p:sp>
      </p:grpSp>
      <p:grpSp>
        <p:nvGrpSpPr>
          <p:cNvPr id="354" name="Group 353">
            <a:extLst>
              <a:ext uri="{FF2B5EF4-FFF2-40B4-BE49-F238E27FC236}">
                <a16:creationId xmlns:a16="http://schemas.microsoft.com/office/drawing/2014/main" id="{D1A8FD30-897F-4A42-B5E8-A30023D312D1}"/>
              </a:ext>
            </a:extLst>
          </p:cNvPr>
          <p:cNvGrpSpPr/>
          <p:nvPr/>
        </p:nvGrpSpPr>
        <p:grpSpPr>
          <a:xfrm>
            <a:off x="4309732" y="1980443"/>
            <a:ext cx="3697966" cy="982736"/>
            <a:chOff x="2724459" y="2854761"/>
            <a:chExt cx="3697966" cy="982736"/>
          </a:xfrm>
        </p:grpSpPr>
        <p:grpSp>
          <p:nvGrpSpPr>
            <p:cNvPr id="355" name="Graphic 5">
              <a:extLst>
                <a:ext uri="{FF2B5EF4-FFF2-40B4-BE49-F238E27FC236}">
                  <a16:creationId xmlns:a16="http://schemas.microsoft.com/office/drawing/2014/main" id="{00E2229D-ACE3-4BE1-BC1D-A7F91098B207}"/>
                </a:ext>
              </a:extLst>
            </p:cNvPr>
            <p:cNvGrpSpPr/>
            <p:nvPr/>
          </p:nvGrpSpPr>
          <p:grpSpPr>
            <a:xfrm>
              <a:off x="2724459" y="2854761"/>
              <a:ext cx="967308" cy="967308"/>
              <a:chOff x="8163548" y="2124079"/>
              <a:chExt cx="1108509" cy="1108509"/>
            </a:xfrm>
          </p:grpSpPr>
          <p:sp>
            <p:nvSpPr>
              <p:cNvPr id="357" name="Freeform: Shape 356">
                <a:extLst>
                  <a:ext uri="{FF2B5EF4-FFF2-40B4-BE49-F238E27FC236}">
                    <a16:creationId xmlns:a16="http://schemas.microsoft.com/office/drawing/2014/main" id="{AAE7C327-2163-44AC-96DA-BDDC6E0081BD}"/>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58" name="Graphic 5">
                <a:extLst>
                  <a:ext uri="{FF2B5EF4-FFF2-40B4-BE49-F238E27FC236}">
                    <a16:creationId xmlns:a16="http://schemas.microsoft.com/office/drawing/2014/main" id="{785760C2-1663-4398-AD2B-33C22039583F}"/>
                  </a:ext>
                </a:extLst>
              </p:cNvPr>
              <p:cNvGrpSpPr/>
              <p:nvPr/>
            </p:nvGrpSpPr>
            <p:grpSpPr>
              <a:xfrm>
                <a:off x="8421826" y="2454547"/>
                <a:ext cx="591151" cy="443563"/>
                <a:chOff x="8421826" y="2454547"/>
                <a:chExt cx="591151" cy="443563"/>
              </a:xfrm>
            </p:grpSpPr>
            <p:sp>
              <p:nvSpPr>
                <p:cNvPr id="359" name="Freeform: Shape 358">
                  <a:extLst>
                    <a:ext uri="{FF2B5EF4-FFF2-40B4-BE49-F238E27FC236}">
                      <a16:creationId xmlns:a16="http://schemas.microsoft.com/office/drawing/2014/main" id="{14D6458B-CD2D-4B45-836F-48ECCFCDAB8F}"/>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0" name="Freeform: Shape 359">
                  <a:extLst>
                    <a:ext uri="{FF2B5EF4-FFF2-40B4-BE49-F238E27FC236}">
                      <a16:creationId xmlns:a16="http://schemas.microsoft.com/office/drawing/2014/main" id="{0F839878-D4A9-42F3-8D98-43F16AF0AE3C}"/>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61" name="Graphic 5">
                  <a:extLst>
                    <a:ext uri="{FF2B5EF4-FFF2-40B4-BE49-F238E27FC236}">
                      <a16:creationId xmlns:a16="http://schemas.microsoft.com/office/drawing/2014/main" id="{79BAD6F1-04BB-4EB4-8FE4-3EBC4A779728}"/>
                    </a:ext>
                  </a:extLst>
                </p:cNvPr>
                <p:cNvGrpSpPr/>
                <p:nvPr/>
              </p:nvGrpSpPr>
              <p:grpSpPr>
                <a:xfrm>
                  <a:off x="8472359" y="2606946"/>
                  <a:ext cx="218172" cy="245444"/>
                  <a:chOff x="8472359" y="2606946"/>
                  <a:chExt cx="218172" cy="245444"/>
                </a:xfrm>
                <a:solidFill>
                  <a:srgbClr val="0078D4"/>
                </a:solidFill>
              </p:grpSpPr>
              <p:sp>
                <p:nvSpPr>
                  <p:cNvPr id="365" name="Freeform: Shape 364">
                    <a:extLst>
                      <a:ext uri="{FF2B5EF4-FFF2-40B4-BE49-F238E27FC236}">
                        <a16:creationId xmlns:a16="http://schemas.microsoft.com/office/drawing/2014/main" id="{5EE63A2C-5200-4543-A919-43939C12D762}"/>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6" name="Freeform: Shape 365">
                    <a:extLst>
                      <a:ext uri="{FF2B5EF4-FFF2-40B4-BE49-F238E27FC236}">
                        <a16:creationId xmlns:a16="http://schemas.microsoft.com/office/drawing/2014/main" id="{F94796F9-5406-4A9D-AE03-F2CA12C3B91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62" name="Freeform: Shape 361">
                  <a:extLst>
                    <a:ext uri="{FF2B5EF4-FFF2-40B4-BE49-F238E27FC236}">
                      <a16:creationId xmlns:a16="http://schemas.microsoft.com/office/drawing/2014/main" id="{4CB8EC35-C58E-4F97-A507-14ED1CD101B3}"/>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3" name="Freeform: Shape 362">
                  <a:extLst>
                    <a:ext uri="{FF2B5EF4-FFF2-40B4-BE49-F238E27FC236}">
                      <a16:creationId xmlns:a16="http://schemas.microsoft.com/office/drawing/2014/main" id="{98D3792B-3F6D-46E1-882B-E363724DA53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4" name="Freeform: Shape 363">
                  <a:extLst>
                    <a:ext uri="{FF2B5EF4-FFF2-40B4-BE49-F238E27FC236}">
                      <a16:creationId xmlns:a16="http://schemas.microsoft.com/office/drawing/2014/main" id="{69D82071-DBB3-491C-B0A8-15350BA5D10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56" name="Freeform: Shape 355">
              <a:extLst>
                <a:ext uri="{FF2B5EF4-FFF2-40B4-BE49-F238E27FC236}">
                  <a16:creationId xmlns:a16="http://schemas.microsoft.com/office/drawing/2014/main" id="{D90DC58D-901B-4158-BAF0-49D4E1FB9AA4}"/>
                </a:ext>
              </a:extLst>
            </p:cNvPr>
            <p:cNvSpPr/>
            <p:nvPr/>
          </p:nvSpPr>
          <p:spPr>
            <a:xfrm>
              <a:off x="3921661" y="2860226"/>
              <a:ext cx="250076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Identity and Access Management</a:t>
              </a:r>
              <a:endParaRPr lang="en-US">
                <a:solidFill>
                  <a:srgbClr val="000000"/>
                </a:solidFill>
                <a:latin typeface="Segoe UI"/>
              </a:endParaRPr>
            </a:p>
          </p:txBody>
        </p:sp>
      </p:grpSp>
      <p:grpSp>
        <p:nvGrpSpPr>
          <p:cNvPr id="390" name="Group 389">
            <a:extLst>
              <a:ext uri="{FF2B5EF4-FFF2-40B4-BE49-F238E27FC236}">
                <a16:creationId xmlns:a16="http://schemas.microsoft.com/office/drawing/2014/main" id="{068FBEFA-5734-434D-ACCD-EE5BA04BF7B6}"/>
              </a:ext>
            </a:extLst>
          </p:cNvPr>
          <p:cNvGrpSpPr/>
          <p:nvPr/>
        </p:nvGrpSpPr>
        <p:grpSpPr>
          <a:xfrm>
            <a:off x="8027782" y="3498464"/>
            <a:ext cx="3679144" cy="967308"/>
            <a:chOff x="7229580" y="1624956"/>
            <a:chExt cx="3679144" cy="967308"/>
          </a:xfrm>
        </p:grpSpPr>
        <p:grpSp>
          <p:nvGrpSpPr>
            <p:cNvPr id="391" name="Graphic 5">
              <a:extLst>
                <a:ext uri="{FF2B5EF4-FFF2-40B4-BE49-F238E27FC236}">
                  <a16:creationId xmlns:a16="http://schemas.microsoft.com/office/drawing/2014/main" id="{00F64818-2895-40FA-BD04-F568DADB847E}"/>
                </a:ext>
              </a:extLst>
            </p:cNvPr>
            <p:cNvGrpSpPr/>
            <p:nvPr/>
          </p:nvGrpSpPr>
          <p:grpSpPr>
            <a:xfrm>
              <a:off x="7229580" y="1624956"/>
              <a:ext cx="967308" cy="967308"/>
              <a:chOff x="13148632" y="4139769"/>
              <a:chExt cx="1108509" cy="1108509"/>
            </a:xfrm>
          </p:grpSpPr>
          <p:sp>
            <p:nvSpPr>
              <p:cNvPr id="393" name="Freeform: Shape 392">
                <a:extLst>
                  <a:ext uri="{FF2B5EF4-FFF2-40B4-BE49-F238E27FC236}">
                    <a16:creationId xmlns:a16="http://schemas.microsoft.com/office/drawing/2014/main" id="{4ED03BDE-CD41-4474-89A6-91AB5194C5D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94" name="Graphic 5">
                <a:extLst>
                  <a:ext uri="{FF2B5EF4-FFF2-40B4-BE49-F238E27FC236}">
                    <a16:creationId xmlns:a16="http://schemas.microsoft.com/office/drawing/2014/main" id="{7C36AF31-2399-4F89-8167-B80D5FF2DF52}"/>
                  </a:ext>
                </a:extLst>
              </p:cNvPr>
              <p:cNvGrpSpPr/>
              <p:nvPr/>
            </p:nvGrpSpPr>
            <p:grpSpPr>
              <a:xfrm>
                <a:off x="13391670" y="4382005"/>
                <a:ext cx="625642" cy="633663"/>
                <a:chOff x="13391670" y="4382005"/>
                <a:chExt cx="625642" cy="633663"/>
              </a:xfrm>
            </p:grpSpPr>
            <p:grpSp>
              <p:nvGrpSpPr>
                <p:cNvPr id="395" name="Graphic 5">
                  <a:extLst>
                    <a:ext uri="{FF2B5EF4-FFF2-40B4-BE49-F238E27FC236}">
                      <a16:creationId xmlns:a16="http://schemas.microsoft.com/office/drawing/2014/main" id="{1A45F565-E321-48CC-AB5C-8A3C6BEC0ABF}"/>
                    </a:ext>
                  </a:extLst>
                </p:cNvPr>
                <p:cNvGrpSpPr/>
                <p:nvPr/>
              </p:nvGrpSpPr>
              <p:grpSpPr>
                <a:xfrm>
                  <a:off x="13516799" y="4756588"/>
                  <a:ext cx="258277" cy="259079"/>
                  <a:chOff x="13516799" y="4756588"/>
                  <a:chExt cx="258277" cy="259079"/>
                </a:xfrm>
                <a:solidFill>
                  <a:srgbClr val="50E6FF"/>
                </a:solidFill>
              </p:grpSpPr>
              <p:sp>
                <p:nvSpPr>
                  <p:cNvPr id="403" name="Freeform: Shape 402">
                    <a:extLst>
                      <a:ext uri="{FF2B5EF4-FFF2-40B4-BE49-F238E27FC236}">
                        <a16:creationId xmlns:a16="http://schemas.microsoft.com/office/drawing/2014/main" id="{8018D16F-A296-4BEE-BF30-AFB77BA30F47}"/>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4" name="Freeform: Shape 403">
                    <a:extLst>
                      <a:ext uri="{FF2B5EF4-FFF2-40B4-BE49-F238E27FC236}">
                        <a16:creationId xmlns:a16="http://schemas.microsoft.com/office/drawing/2014/main" id="{F79679EC-184F-4045-B8C4-96B230E394A4}"/>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6" name="Graphic 5">
                  <a:extLst>
                    <a:ext uri="{FF2B5EF4-FFF2-40B4-BE49-F238E27FC236}">
                      <a16:creationId xmlns:a16="http://schemas.microsoft.com/office/drawing/2014/main" id="{C2976ECE-7BA9-4F0C-AC85-8FCF9EEA16E6}"/>
                    </a:ext>
                  </a:extLst>
                </p:cNvPr>
                <p:cNvGrpSpPr/>
                <p:nvPr/>
              </p:nvGrpSpPr>
              <p:grpSpPr>
                <a:xfrm>
                  <a:off x="13463058" y="4733327"/>
                  <a:ext cx="137159" cy="137962"/>
                  <a:chOff x="13463058" y="4733327"/>
                  <a:chExt cx="137159" cy="137962"/>
                </a:xfrm>
                <a:solidFill>
                  <a:srgbClr val="0078D4"/>
                </a:solidFill>
              </p:grpSpPr>
              <p:sp>
                <p:nvSpPr>
                  <p:cNvPr id="401" name="Freeform: Shape 400">
                    <a:extLst>
                      <a:ext uri="{FF2B5EF4-FFF2-40B4-BE49-F238E27FC236}">
                        <a16:creationId xmlns:a16="http://schemas.microsoft.com/office/drawing/2014/main" id="{273F1090-E171-47AB-8443-F0382F597E4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2" name="Freeform: Shape 401">
                    <a:extLst>
                      <a:ext uri="{FF2B5EF4-FFF2-40B4-BE49-F238E27FC236}">
                        <a16:creationId xmlns:a16="http://schemas.microsoft.com/office/drawing/2014/main" id="{28BD3CC2-F1A7-42AA-BA27-CED82EA949BE}"/>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7" name="Graphic 5">
                  <a:extLst>
                    <a:ext uri="{FF2B5EF4-FFF2-40B4-BE49-F238E27FC236}">
                      <a16:creationId xmlns:a16="http://schemas.microsoft.com/office/drawing/2014/main" id="{66C03222-754B-4984-8AAE-F3373954662C}"/>
                    </a:ext>
                  </a:extLst>
                </p:cNvPr>
                <p:cNvGrpSpPr/>
                <p:nvPr/>
              </p:nvGrpSpPr>
              <p:grpSpPr>
                <a:xfrm>
                  <a:off x="13775879" y="4733327"/>
                  <a:ext cx="137159" cy="137962"/>
                  <a:chOff x="13775879" y="4733327"/>
                  <a:chExt cx="137159" cy="137962"/>
                </a:xfrm>
                <a:solidFill>
                  <a:srgbClr val="0078D4"/>
                </a:solidFill>
              </p:grpSpPr>
              <p:sp>
                <p:nvSpPr>
                  <p:cNvPr id="399" name="Freeform: Shape 398">
                    <a:extLst>
                      <a:ext uri="{FF2B5EF4-FFF2-40B4-BE49-F238E27FC236}">
                        <a16:creationId xmlns:a16="http://schemas.microsoft.com/office/drawing/2014/main" id="{9B764C0A-93AF-4B23-B0B9-8475441485BD}"/>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0" name="Freeform: Shape 399">
                    <a:extLst>
                      <a:ext uri="{FF2B5EF4-FFF2-40B4-BE49-F238E27FC236}">
                        <a16:creationId xmlns:a16="http://schemas.microsoft.com/office/drawing/2014/main" id="{95ED4AC9-0F54-458C-A434-9D6A13E8A46A}"/>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98" name="Freeform: Shape 397">
                  <a:extLst>
                    <a:ext uri="{FF2B5EF4-FFF2-40B4-BE49-F238E27FC236}">
                      <a16:creationId xmlns:a16="http://schemas.microsoft.com/office/drawing/2014/main" id="{73CDD680-394E-4721-913A-510695D00C2F}"/>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92" name="Freeform: Shape 391">
              <a:extLst>
                <a:ext uri="{FF2B5EF4-FFF2-40B4-BE49-F238E27FC236}">
                  <a16:creationId xmlns:a16="http://schemas.microsoft.com/office/drawing/2014/main" id="{03F36A61-5293-4417-955E-174CB0E447E3}"/>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a:solidFill>
                    <a:srgbClr val="000000"/>
                  </a:solidFill>
                  <a:latin typeface="Segoe UI"/>
                </a:rPr>
                <a:t>Business Continuity </a:t>
              </a:r>
              <a:br>
                <a:rPr lang="en-US">
                  <a:solidFill>
                    <a:srgbClr val="000000"/>
                  </a:solidFill>
                  <a:latin typeface="Segoe UI"/>
                </a:rPr>
              </a:br>
              <a:r>
                <a:rPr lang="en-US">
                  <a:solidFill>
                    <a:srgbClr val="000000"/>
                  </a:solidFill>
                  <a:latin typeface="Segoe UI"/>
                </a:rPr>
                <a:t>&amp; Disaster Recovery</a:t>
              </a:r>
            </a:p>
          </p:txBody>
        </p:sp>
      </p:grpSp>
      <p:grpSp>
        <p:nvGrpSpPr>
          <p:cNvPr id="405" name="Group 404">
            <a:extLst>
              <a:ext uri="{FF2B5EF4-FFF2-40B4-BE49-F238E27FC236}">
                <a16:creationId xmlns:a16="http://schemas.microsoft.com/office/drawing/2014/main" id="{1DCFAE6A-3D56-48CC-BEBF-25D73A22F985}"/>
              </a:ext>
            </a:extLst>
          </p:cNvPr>
          <p:cNvGrpSpPr/>
          <p:nvPr/>
        </p:nvGrpSpPr>
        <p:grpSpPr>
          <a:xfrm>
            <a:off x="548468" y="1970645"/>
            <a:ext cx="4412901" cy="967308"/>
            <a:chOff x="7236600" y="2854761"/>
            <a:chExt cx="4412901" cy="967308"/>
          </a:xfrm>
        </p:grpSpPr>
        <p:grpSp>
          <p:nvGrpSpPr>
            <p:cNvPr id="406" name="Graphic 5">
              <a:extLst>
                <a:ext uri="{FF2B5EF4-FFF2-40B4-BE49-F238E27FC236}">
                  <a16:creationId xmlns:a16="http://schemas.microsoft.com/office/drawing/2014/main" id="{4F8359E7-6835-427A-92F9-8AB3D1FE4D48}"/>
                </a:ext>
              </a:extLst>
            </p:cNvPr>
            <p:cNvGrpSpPr/>
            <p:nvPr/>
          </p:nvGrpSpPr>
          <p:grpSpPr>
            <a:xfrm>
              <a:off x="7236600" y="2854761"/>
              <a:ext cx="967308" cy="967308"/>
              <a:chOff x="13148632" y="16948"/>
              <a:chExt cx="1108509" cy="1108509"/>
            </a:xfrm>
          </p:grpSpPr>
          <p:sp>
            <p:nvSpPr>
              <p:cNvPr id="408" name="Freeform: Shape 407">
                <a:extLst>
                  <a:ext uri="{FF2B5EF4-FFF2-40B4-BE49-F238E27FC236}">
                    <a16:creationId xmlns:a16="http://schemas.microsoft.com/office/drawing/2014/main" id="{130E1835-24CC-4059-9C1D-F8B4BC05E3D8}"/>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a:solidFill>
                    <a:srgbClr val="FFFFFF"/>
                  </a:solidFill>
                  <a:latin typeface="Segoe UI"/>
                </a:endParaRPr>
              </a:p>
            </p:txBody>
          </p:sp>
          <p:grpSp>
            <p:nvGrpSpPr>
              <p:cNvPr id="409" name="Graphic 5">
                <a:extLst>
                  <a:ext uri="{FF2B5EF4-FFF2-40B4-BE49-F238E27FC236}">
                    <a16:creationId xmlns:a16="http://schemas.microsoft.com/office/drawing/2014/main" id="{89CA0815-EFE4-4C2F-8B9E-6D7DE854D906}"/>
                  </a:ext>
                </a:extLst>
              </p:cNvPr>
              <p:cNvGrpSpPr/>
              <p:nvPr/>
            </p:nvGrpSpPr>
            <p:grpSpPr>
              <a:xfrm>
                <a:off x="13422952" y="219079"/>
                <a:ext cx="564682" cy="573505"/>
                <a:chOff x="13422952" y="219079"/>
                <a:chExt cx="564682" cy="573505"/>
              </a:xfrm>
            </p:grpSpPr>
            <p:sp>
              <p:nvSpPr>
                <p:cNvPr id="410" name="Freeform: Shape 409">
                  <a:extLst>
                    <a:ext uri="{FF2B5EF4-FFF2-40B4-BE49-F238E27FC236}">
                      <a16:creationId xmlns:a16="http://schemas.microsoft.com/office/drawing/2014/main" id="{1CD1FCF2-0707-4DE0-9A52-20AD399A477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1" name="Freeform: Shape 410">
                  <a:extLst>
                    <a:ext uri="{FF2B5EF4-FFF2-40B4-BE49-F238E27FC236}">
                      <a16:creationId xmlns:a16="http://schemas.microsoft.com/office/drawing/2014/main" id="{AC429428-DCED-4493-9C5B-90FE47D8EB35}"/>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2" name="Freeform: Shape 411">
                  <a:extLst>
                    <a:ext uri="{FF2B5EF4-FFF2-40B4-BE49-F238E27FC236}">
                      <a16:creationId xmlns:a16="http://schemas.microsoft.com/office/drawing/2014/main" id="{C4A1DF98-9F0D-47CD-ABEC-CE129E315888}"/>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3" name="Freeform: Shape 412">
                  <a:extLst>
                    <a:ext uri="{FF2B5EF4-FFF2-40B4-BE49-F238E27FC236}">
                      <a16:creationId xmlns:a16="http://schemas.microsoft.com/office/drawing/2014/main" id="{59403334-71BB-4099-A002-6ADD0D52C39E}"/>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4" name="Freeform: Shape 413">
                  <a:extLst>
                    <a:ext uri="{FF2B5EF4-FFF2-40B4-BE49-F238E27FC236}">
                      <a16:creationId xmlns:a16="http://schemas.microsoft.com/office/drawing/2014/main" id="{848861E0-35AC-4FEC-8503-8F66586031AE}"/>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5" name="Freeform: Shape 414">
                  <a:extLst>
                    <a:ext uri="{FF2B5EF4-FFF2-40B4-BE49-F238E27FC236}">
                      <a16:creationId xmlns:a16="http://schemas.microsoft.com/office/drawing/2014/main" id="{A5780CB5-AC54-46B5-B2BB-557D1EBB1E46}"/>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6" name="Freeform: Shape 415">
                  <a:extLst>
                    <a:ext uri="{FF2B5EF4-FFF2-40B4-BE49-F238E27FC236}">
                      <a16:creationId xmlns:a16="http://schemas.microsoft.com/office/drawing/2014/main" id="{8B7891F7-44BA-4143-B7AE-A1D92F95C27F}"/>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7" name="Freeform: Shape 416">
                  <a:extLst>
                    <a:ext uri="{FF2B5EF4-FFF2-40B4-BE49-F238E27FC236}">
                      <a16:creationId xmlns:a16="http://schemas.microsoft.com/office/drawing/2014/main" id="{5D5FA1C6-0B3A-43AA-A93D-E7BE41C4E05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8" name="Freeform: Shape 417">
                  <a:extLst>
                    <a:ext uri="{FF2B5EF4-FFF2-40B4-BE49-F238E27FC236}">
                      <a16:creationId xmlns:a16="http://schemas.microsoft.com/office/drawing/2014/main" id="{49E58128-866C-4EEF-B0DF-0C7A37E0FDE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9" name="Freeform: Shape 418">
                  <a:extLst>
                    <a:ext uri="{FF2B5EF4-FFF2-40B4-BE49-F238E27FC236}">
                      <a16:creationId xmlns:a16="http://schemas.microsoft.com/office/drawing/2014/main" id="{0E3A955E-B5B2-4DF1-8D14-03F87789E882}"/>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20" name="Freeform: Shape 419">
                  <a:extLst>
                    <a:ext uri="{FF2B5EF4-FFF2-40B4-BE49-F238E27FC236}">
                      <a16:creationId xmlns:a16="http://schemas.microsoft.com/office/drawing/2014/main" id="{2E7C146E-23CD-471F-B825-6CDB5C7B43E3}"/>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07" name="Freeform: Shape 406">
              <a:extLst>
                <a:ext uri="{FF2B5EF4-FFF2-40B4-BE49-F238E27FC236}">
                  <a16:creationId xmlns:a16="http://schemas.microsoft.com/office/drawing/2014/main" id="{0F5876E3-8ED5-4379-95ED-14156F6A5D2C}"/>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Governance </a:t>
              </a:r>
              <a:br>
                <a:rPr lang="en-GB">
                  <a:solidFill>
                    <a:srgbClr val="000000"/>
                  </a:solidFill>
                  <a:latin typeface="Segoe UI"/>
                </a:rPr>
              </a:br>
              <a:r>
                <a:rPr lang="en-GB">
                  <a:solidFill>
                    <a:srgbClr val="000000"/>
                  </a:solidFill>
                  <a:latin typeface="Segoe UI"/>
                </a:rPr>
                <a:t>Disciplines and Security</a:t>
              </a:r>
              <a:endParaRPr lang="en-US">
                <a:solidFill>
                  <a:srgbClr val="000000"/>
                </a:solidFill>
                <a:latin typeface="Segoe UI"/>
              </a:endParaRPr>
            </a:p>
          </p:txBody>
        </p:sp>
      </p:grpSp>
      <p:grpSp>
        <p:nvGrpSpPr>
          <p:cNvPr id="421" name="Group 420">
            <a:extLst>
              <a:ext uri="{FF2B5EF4-FFF2-40B4-BE49-F238E27FC236}">
                <a16:creationId xmlns:a16="http://schemas.microsoft.com/office/drawing/2014/main" id="{D04C6F5F-5672-45FD-A048-5755D842E084}"/>
              </a:ext>
            </a:extLst>
          </p:cNvPr>
          <p:cNvGrpSpPr/>
          <p:nvPr/>
        </p:nvGrpSpPr>
        <p:grpSpPr>
          <a:xfrm>
            <a:off x="591679" y="3600262"/>
            <a:ext cx="3353045" cy="967308"/>
            <a:chOff x="2724459" y="5314373"/>
            <a:chExt cx="3353045" cy="967308"/>
          </a:xfrm>
        </p:grpSpPr>
        <p:grpSp>
          <p:nvGrpSpPr>
            <p:cNvPr id="422" name="Graphic 5">
              <a:extLst>
                <a:ext uri="{FF2B5EF4-FFF2-40B4-BE49-F238E27FC236}">
                  <a16:creationId xmlns:a16="http://schemas.microsoft.com/office/drawing/2014/main" id="{A94691EA-D918-4579-BE52-8F291B842BC7}"/>
                </a:ext>
              </a:extLst>
            </p:cNvPr>
            <p:cNvGrpSpPr/>
            <p:nvPr/>
          </p:nvGrpSpPr>
          <p:grpSpPr>
            <a:xfrm>
              <a:off x="2724459" y="5314373"/>
              <a:ext cx="967308" cy="967308"/>
              <a:chOff x="9025811" y="16948"/>
              <a:chExt cx="1108509" cy="1108509"/>
            </a:xfrm>
          </p:grpSpPr>
          <p:sp>
            <p:nvSpPr>
              <p:cNvPr id="424" name="Freeform: Shape 423">
                <a:extLst>
                  <a:ext uri="{FF2B5EF4-FFF2-40B4-BE49-F238E27FC236}">
                    <a16:creationId xmlns:a16="http://schemas.microsoft.com/office/drawing/2014/main" id="{C398FE14-7D63-44E8-9C1A-9BA7F669E192}"/>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425" name="Graphic 5">
                <a:extLst>
                  <a:ext uri="{FF2B5EF4-FFF2-40B4-BE49-F238E27FC236}">
                    <a16:creationId xmlns:a16="http://schemas.microsoft.com/office/drawing/2014/main" id="{A58A0EAE-CA94-40A4-9F51-33B54E5EBCA6}"/>
                  </a:ext>
                </a:extLst>
              </p:cNvPr>
              <p:cNvGrpSpPr/>
              <p:nvPr/>
            </p:nvGrpSpPr>
            <p:grpSpPr>
              <a:xfrm>
                <a:off x="9211900" y="210256"/>
                <a:ext cx="730717" cy="730717"/>
                <a:chOff x="9211900" y="210256"/>
                <a:chExt cx="730717" cy="730717"/>
              </a:xfrm>
            </p:grpSpPr>
            <p:sp>
              <p:nvSpPr>
                <p:cNvPr id="426" name="Freeform: Shape 425">
                  <a:extLst>
                    <a:ext uri="{FF2B5EF4-FFF2-40B4-BE49-F238E27FC236}">
                      <a16:creationId xmlns:a16="http://schemas.microsoft.com/office/drawing/2014/main" id="{3BA3A4F7-AF6A-4542-BE9C-E9355A0CA5F7}"/>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7" name="Freeform: Shape 426">
                  <a:extLst>
                    <a:ext uri="{FF2B5EF4-FFF2-40B4-BE49-F238E27FC236}">
                      <a16:creationId xmlns:a16="http://schemas.microsoft.com/office/drawing/2014/main" id="{D15CAF01-3B84-4056-8327-36D783CFB888}"/>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8" name="Freeform: Shape 427">
                  <a:extLst>
                    <a:ext uri="{FF2B5EF4-FFF2-40B4-BE49-F238E27FC236}">
                      <a16:creationId xmlns:a16="http://schemas.microsoft.com/office/drawing/2014/main" id="{F5F24FE3-7F62-4153-8343-F0F89B6D8579}"/>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9" name="Freeform: Shape 428">
                  <a:extLst>
                    <a:ext uri="{FF2B5EF4-FFF2-40B4-BE49-F238E27FC236}">
                      <a16:creationId xmlns:a16="http://schemas.microsoft.com/office/drawing/2014/main" id="{B0FDBD66-4A27-47AA-A282-E292E030F1E9}"/>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0" name="Freeform: Shape 429">
                  <a:extLst>
                    <a:ext uri="{FF2B5EF4-FFF2-40B4-BE49-F238E27FC236}">
                      <a16:creationId xmlns:a16="http://schemas.microsoft.com/office/drawing/2014/main" id="{4B8FD419-0C0E-4BAE-97B0-53A6ADE398E5}"/>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1" name="Freeform: Shape 430">
                  <a:extLst>
                    <a:ext uri="{FF2B5EF4-FFF2-40B4-BE49-F238E27FC236}">
                      <a16:creationId xmlns:a16="http://schemas.microsoft.com/office/drawing/2014/main" id="{52E640D1-AD02-4024-B7CE-44584249113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2" name="Freeform: Shape 431">
                  <a:extLst>
                    <a:ext uri="{FF2B5EF4-FFF2-40B4-BE49-F238E27FC236}">
                      <a16:creationId xmlns:a16="http://schemas.microsoft.com/office/drawing/2014/main" id="{27325F56-EDA2-44FB-B3C5-03F01EABBF5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3" name="Freeform: Shape 432">
                  <a:extLst>
                    <a:ext uri="{FF2B5EF4-FFF2-40B4-BE49-F238E27FC236}">
                      <a16:creationId xmlns:a16="http://schemas.microsoft.com/office/drawing/2014/main" id="{02239E07-5C07-44F7-B75F-33BC9597B1B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34" name="Freeform: Shape 433">
                  <a:extLst>
                    <a:ext uri="{FF2B5EF4-FFF2-40B4-BE49-F238E27FC236}">
                      <a16:creationId xmlns:a16="http://schemas.microsoft.com/office/drawing/2014/main" id="{4537CBFB-8809-498F-8536-297991CBC5EA}"/>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5" name="Freeform: Shape 434">
                  <a:extLst>
                    <a:ext uri="{FF2B5EF4-FFF2-40B4-BE49-F238E27FC236}">
                      <a16:creationId xmlns:a16="http://schemas.microsoft.com/office/drawing/2014/main" id="{F0BDF28B-3774-4865-9F86-902730E524D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6" name="Freeform: Shape 435">
                  <a:extLst>
                    <a:ext uri="{FF2B5EF4-FFF2-40B4-BE49-F238E27FC236}">
                      <a16:creationId xmlns:a16="http://schemas.microsoft.com/office/drawing/2014/main" id="{363D4C15-1EA0-4CB0-B4AD-352E6508558F}"/>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7" name="Freeform: Shape 436">
                  <a:extLst>
                    <a:ext uri="{FF2B5EF4-FFF2-40B4-BE49-F238E27FC236}">
                      <a16:creationId xmlns:a16="http://schemas.microsoft.com/office/drawing/2014/main" id="{8678534A-39C6-46D6-B1C4-29C01110A2EC}"/>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8" name="Freeform: Shape 437">
                  <a:extLst>
                    <a:ext uri="{FF2B5EF4-FFF2-40B4-BE49-F238E27FC236}">
                      <a16:creationId xmlns:a16="http://schemas.microsoft.com/office/drawing/2014/main" id="{4D4403F1-DD1F-498F-8F50-F07863079745}"/>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23" name="Freeform: Shape 422">
              <a:extLst>
                <a:ext uri="{FF2B5EF4-FFF2-40B4-BE49-F238E27FC236}">
                  <a16:creationId xmlns:a16="http://schemas.microsoft.com/office/drawing/2014/main" id="{81A5A1C7-FD2D-4D21-BB80-E553A6212DEF}"/>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Network Topology </a:t>
              </a:r>
              <a:br>
                <a:rPr lang="en-GB">
                  <a:solidFill>
                    <a:srgbClr val="000000"/>
                  </a:solidFill>
                  <a:latin typeface="Segoe UI"/>
                </a:rPr>
              </a:br>
              <a:r>
                <a:rPr lang="en-GB">
                  <a:solidFill>
                    <a:srgbClr val="000000"/>
                  </a:solidFill>
                  <a:latin typeface="Segoe UI"/>
                </a:rPr>
                <a:t>and Connectivity</a:t>
              </a:r>
              <a:endParaRPr lang="en-US">
                <a:solidFill>
                  <a:srgbClr val="000000"/>
                </a:solidFill>
                <a:latin typeface="Segoe UI"/>
              </a:endParaRPr>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Audience</a:t>
            </a:r>
            <a:br>
              <a:rPr lang="en-US"/>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3"/>
          </p:nvPr>
        </p:nvSpPr>
        <p:spPr>
          <a:xfrm>
            <a:off x="455613" y="2363788"/>
            <a:ext cx="3619500" cy="3265061"/>
          </a:xfrm>
        </p:spPr>
        <p:txBody>
          <a:bodyPr/>
          <a:lstStyle/>
          <a:p>
            <a:r>
              <a:rPr lang="en-GB" sz="1800"/>
              <a:t>Microsoft</a:t>
            </a:r>
          </a:p>
          <a:p>
            <a:endParaRPr lang="en-GB" sz="1800"/>
          </a:p>
          <a:p>
            <a:r>
              <a:rPr lang="en-GB" sz="1800"/>
              <a:t>Customer Success</a:t>
            </a:r>
          </a:p>
          <a:p>
            <a:pPr lvl="1"/>
            <a:r>
              <a:rPr lang="en-GB" sz="1800"/>
              <a:t>Customer Engineers</a:t>
            </a:r>
          </a:p>
          <a:p>
            <a:pPr lvl="1"/>
            <a:r>
              <a:rPr lang="en-GB" sz="1800"/>
              <a:t>Cloud Solution Architects</a:t>
            </a:r>
          </a:p>
          <a:p>
            <a:pPr lvl="1"/>
            <a:r>
              <a:rPr lang="en-GB" sz="1800"/>
              <a:t>Customer Field Roles</a:t>
            </a:r>
          </a:p>
          <a:p>
            <a:endParaRPr lang="en-GB" sz="1800"/>
          </a:p>
          <a:p>
            <a:r>
              <a:rPr lang="en-GB" sz="1800"/>
              <a:t>Partner/MCS/Fast Track</a:t>
            </a:r>
          </a:p>
          <a:p>
            <a:pPr lvl="1"/>
            <a:r>
              <a:rPr lang="en-GB" sz="1800"/>
              <a:t>Technical Lead</a:t>
            </a:r>
          </a:p>
          <a:p>
            <a:endParaRPr lang="en-GB" sz="1800"/>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4"/>
          </p:nvPr>
        </p:nvSpPr>
        <p:spPr>
          <a:xfrm>
            <a:off x="4389438" y="2363788"/>
            <a:ext cx="3617912" cy="3770263"/>
          </a:xfrm>
        </p:spPr>
        <p:txBody>
          <a:bodyPr/>
          <a:lstStyle/>
          <a:p>
            <a:r>
              <a:rPr lang="en-GB" sz="1800"/>
              <a:t>Customer Leads*</a:t>
            </a:r>
          </a:p>
          <a:p>
            <a:pPr lvl="1"/>
            <a:r>
              <a:rPr lang="en-GB" sz="1800"/>
              <a:t>Arch Lead/Chief Architect</a:t>
            </a:r>
          </a:p>
          <a:p>
            <a:pPr lvl="1"/>
            <a:r>
              <a:rPr lang="en-GB" sz="1800"/>
              <a:t>Network (NetOps)</a:t>
            </a:r>
          </a:p>
          <a:p>
            <a:pPr lvl="1"/>
            <a:r>
              <a:rPr lang="en-GB" sz="1800"/>
              <a:t>Identity and Access Management (IAM)</a:t>
            </a:r>
          </a:p>
          <a:p>
            <a:pPr lvl="1"/>
            <a:r>
              <a:rPr lang="en-GB" sz="1800"/>
              <a:t>Systems (</a:t>
            </a:r>
            <a:r>
              <a:rPr lang="en-GB" sz="1800" err="1"/>
              <a:t>SysOps</a:t>
            </a:r>
            <a:r>
              <a:rPr lang="en-GB" sz="1800"/>
              <a:t>: OS, DB)</a:t>
            </a:r>
          </a:p>
          <a:p>
            <a:pPr lvl="1"/>
            <a:r>
              <a:rPr lang="en-GB" sz="1800"/>
              <a:t>Operations and Management</a:t>
            </a:r>
          </a:p>
          <a:p>
            <a:pPr lvl="1"/>
            <a:r>
              <a:rPr lang="en-GB" sz="1800"/>
              <a:t>Security (SecOps)</a:t>
            </a:r>
          </a:p>
          <a:p>
            <a:pPr lvl="1"/>
            <a:r>
              <a:rPr lang="en-GB" sz="1800"/>
              <a:t>DevOps and Automation</a:t>
            </a:r>
          </a:p>
          <a:p>
            <a:pPr lvl="1"/>
            <a:r>
              <a:rPr lang="en-GB" sz="1800"/>
              <a:t>Application Architecture</a:t>
            </a:r>
          </a:p>
          <a:p>
            <a:pPr lvl="1"/>
            <a:r>
              <a:rPr lang="en-GB" sz="1800"/>
              <a:t>Site Reliability Engineers</a:t>
            </a:r>
          </a:p>
          <a:p>
            <a:endParaRPr lang="en-GB" sz="1800"/>
          </a:p>
          <a:p>
            <a:endParaRPr lang="en-GB" sz="1800"/>
          </a:p>
        </p:txBody>
      </p:sp>
      <p:sp>
        <p:nvSpPr>
          <p:cNvPr id="2" name="TextBox 1">
            <a:extLst>
              <a:ext uri="{FF2B5EF4-FFF2-40B4-BE49-F238E27FC236}">
                <a16:creationId xmlns:a16="http://schemas.microsoft.com/office/drawing/2014/main" id="{FA1F9397-4B3F-4DD5-A3C2-82220FCD8F89}"/>
              </a:ext>
            </a:extLst>
          </p:cNvPr>
          <p:cNvSpPr txBox="1"/>
          <p:nvPr/>
        </p:nvSpPr>
        <p:spPr>
          <a:xfrm>
            <a:off x="334013" y="6327195"/>
            <a:ext cx="5185779" cy="303288"/>
          </a:xfrm>
          <a:prstGeom prst="rect">
            <a:avLst/>
          </a:prstGeom>
        </p:spPr>
        <p:txBody>
          <a:bodyPr wrap="none" rtlCol="0">
            <a:spAutoFit/>
          </a:bodyPr>
          <a:lstStyle/>
          <a:p>
            <a:r>
              <a:rPr lang="en-GB" sz="1371">
                <a:solidFill>
                  <a:srgbClr val="000000"/>
                </a:solidFill>
              </a:rPr>
              <a:t>*Customer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customer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GB" sz="1600">
                <a:solidFill>
                  <a:schemeClr val="bg1"/>
                </a:solidFill>
                <a:cs typeface="Segoe UI" pitchFamily="34" charset="0"/>
              </a:rPr>
              <a:t>All technical requirements to build a </a:t>
            </a:r>
            <a:br>
              <a:rPr lang="en-GB" sz="1600">
                <a:solidFill>
                  <a:schemeClr val="bg1"/>
                </a:solidFill>
                <a:cs typeface="Segoe UI" pitchFamily="34" charset="0"/>
              </a:rPr>
            </a:br>
            <a:r>
              <a:rPr lang="en-GB" sz="1600">
                <a:solidFill>
                  <a:schemeClr val="bg1"/>
                </a:solidFill>
                <a:cs typeface="Segoe UI" pitchFamily="34" charset="0"/>
              </a:rPr>
              <a:t>AKS ESLZ agreed and documented</a:t>
            </a:r>
          </a:p>
        </p:txBody>
      </p:sp>
      <p:sp>
        <p:nvSpPr>
          <p:cNvPr id="20" name="Freeform: Shape 19">
            <a:extLst>
              <a:ext uri="{FF2B5EF4-FFF2-40B4-BE49-F238E27FC236}">
                <a16:creationId xmlns:a16="http://schemas.microsoft.com/office/drawing/2014/main" id="{7F57B7DA-87FE-4FDE-B424-6C4D94335E35}"/>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Design</a:t>
            </a:r>
          </a:p>
          <a:p>
            <a:pPr lvl="1" algn="ctr"/>
            <a:endParaRPr lang="en-GB" sz="1600">
              <a:solidFill>
                <a:schemeClr val="tx1"/>
              </a:solidFill>
              <a:ea typeface="Segoe UI" pitchFamily="34" charset="0"/>
            </a:endParaRPr>
          </a:p>
          <a:p>
            <a:pPr lvl="1" algn="ctr"/>
            <a:r>
              <a:rPr lang="en-US" sz="1600">
                <a:solidFill>
                  <a:schemeClr val="tx1"/>
                </a:solidFill>
                <a:ea typeface="Segoe UI" pitchFamily="34" charset="0"/>
              </a:rPr>
              <a:t>Target DC architecture is designed that is </a:t>
            </a:r>
            <a:br>
              <a:rPr lang="en-US" sz="1600">
                <a:solidFill>
                  <a:schemeClr val="tx1"/>
                </a:solidFill>
                <a:ea typeface="Segoe UI" pitchFamily="34" charset="0"/>
              </a:rPr>
            </a:br>
            <a:r>
              <a:rPr lang="en-US" sz="1600">
                <a:solidFill>
                  <a:schemeClr val="tx1"/>
                </a:solidFill>
                <a:ea typeface="Segoe UI" pitchFamily="34" charset="0"/>
              </a:rPr>
              <a:t>aligned with Enterprise-scale and in compliance with customer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US" sz="1600">
                <a:solidFill>
                  <a:schemeClr val="bg1"/>
                </a:solidFill>
                <a:cs typeface="Segoe UI" pitchFamily="34" charset="0"/>
              </a:rPr>
              <a:t>Target AKS ESLZ architecture design</a:t>
            </a:r>
            <a:br>
              <a:rPr lang="en-US" sz="1600">
                <a:solidFill>
                  <a:schemeClr val="bg1"/>
                </a:solidFill>
                <a:cs typeface="Segoe UI" pitchFamily="34" charset="0"/>
              </a:rPr>
            </a:br>
            <a:r>
              <a:rPr lang="en-US" sz="1600">
                <a:solidFill>
                  <a:schemeClr val="bg1"/>
                </a:solidFill>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C8F5054-93E8-4D02-A865-DC2B394A21F4}"/>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pic>
        <p:nvPicPr>
          <p:cNvPr id="35" name="Graphic 34" descr="Blueprint outline">
            <a:extLst>
              <a:ext uri="{FF2B5EF4-FFF2-40B4-BE49-F238E27FC236}">
                <a16:creationId xmlns:a16="http://schemas.microsoft.com/office/drawing/2014/main" id="{80AFCDDF-3EDE-48BD-B66B-8801D7D9C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descr="Boardroom outline">
            <a:extLst>
              <a:ext uri="{FF2B5EF4-FFF2-40B4-BE49-F238E27FC236}">
                <a16:creationId xmlns:a16="http://schemas.microsoft.com/office/drawing/2014/main" id="{634DB782-3A61-4F99-8C71-02D4A2B9D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Tree>
    <p:extLst>
      <p:ext uri="{BB962C8B-B14F-4D97-AF65-F5344CB8AC3E}">
        <p14:creationId xmlns:p14="http://schemas.microsoft.com/office/powerpoint/2010/main" val="1578674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624BCF-5197-4500-8C07-3085B7E880A5}"/>
              </a:ext>
            </a:extLst>
          </p:cNvPr>
          <p:cNvSpPr/>
          <p:nvPr/>
        </p:nvSpPr>
        <p:spPr bwMode="auto">
          <a:xfrm>
            <a:off x="6354763" y="0"/>
            <a:ext cx="5837237"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Delivery</a:t>
            </a:r>
            <a:br>
              <a:rPr lang="en-US"/>
            </a:br>
            <a:endParaRPr lang="en-US"/>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612" y="995838"/>
            <a:ext cx="5502365" cy="5660456"/>
          </a:xfrm>
        </p:spPr>
        <p:txBody>
          <a:bodyPr vert="horz" lIns="91440" tIns="45720" rIns="91440" bIns="45720" rtlCol="0" anchor="t">
            <a:noAutofit/>
          </a:bodyPr>
          <a:lstStyle/>
          <a:p>
            <a:pPr>
              <a:lnSpc>
                <a:spcPct val="100000"/>
              </a:lnSpc>
              <a:spcAft>
                <a:spcPts val="600"/>
              </a:spcAft>
            </a:pPr>
            <a:r>
              <a:rPr lang="en-US" dirty="0"/>
              <a:t>Start with the </a:t>
            </a:r>
            <a:r>
              <a:rPr lang="en-US" dirty="0">
                <a:hlinkClick r:id="rId3"/>
              </a:rPr>
              <a:t>overview deck</a:t>
            </a:r>
            <a:endParaRPr lang="en-US" dirty="0"/>
          </a:p>
          <a:p>
            <a:pPr>
              <a:lnSpc>
                <a:spcPct val="100000"/>
              </a:lnSpc>
              <a:spcAft>
                <a:spcPts val="600"/>
              </a:spcAft>
            </a:pPr>
            <a:r>
              <a:rPr lang="en-US" dirty="0"/>
              <a:t>Use the ES for AKS </a:t>
            </a:r>
            <a:r>
              <a:rPr lang="en-US" dirty="0">
                <a:hlinkClick r:id="rId4"/>
              </a:rPr>
              <a:t>Architecture and design guidance</a:t>
            </a:r>
            <a:r>
              <a:rPr lang="en-US" dirty="0"/>
              <a:t> documentation to guide the conversation</a:t>
            </a:r>
          </a:p>
          <a:p>
            <a:pPr>
              <a:lnSpc>
                <a:spcPct val="100000"/>
              </a:lnSpc>
              <a:spcAft>
                <a:spcPts val="600"/>
              </a:spcAft>
            </a:pPr>
            <a:r>
              <a:rPr lang="en-US" dirty="0"/>
              <a:t>Capture decisions mutually agreed upon with customer. </a:t>
            </a:r>
            <a:r>
              <a:rPr lang="en-US" dirty="0">
                <a:hlinkClick r:id="rId5"/>
              </a:rPr>
              <a:t>Here is an example</a:t>
            </a:r>
            <a:r>
              <a:rPr lang="en-US" dirty="0"/>
              <a:t> template that can be used.</a:t>
            </a:r>
          </a:p>
          <a:p>
            <a:pPr>
              <a:lnSpc>
                <a:spcPct val="100000"/>
              </a:lnSpc>
              <a:spcAft>
                <a:spcPts val="600"/>
              </a:spcAft>
            </a:pPr>
            <a:r>
              <a:rPr lang="en-US" dirty="0"/>
              <a:t>Capture trade-offs; make customer aware of the implications in the same document</a:t>
            </a:r>
          </a:p>
          <a:p>
            <a:pPr>
              <a:lnSpc>
                <a:spcPct val="100000"/>
              </a:lnSpc>
              <a:spcAft>
                <a:spcPts val="600"/>
              </a:spcAft>
            </a:pPr>
            <a:r>
              <a:rPr lang="en-US" dirty="0"/>
              <a:t>Provide</a:t>
            </a:r>
            <a:r>
              <a:rPr lang="en-US" b="1" dirty="0"/>
              <a:t> positive and negative feedback </a:t>
            </a:r>
            <a:r>
              <a:rPr lang="en-US" dirty="0"/>
              <a:t>using the </a:t>
            </a:r>
            <a:r>
              <a:rPr lang="en-US" dirty="0">
                <a:hlinkClick r:id="rId6"/>
              </a:rPr>
              <a:t>Feedback Form </a:t>
            </a:r>
            <a:r>
              <a:rPr lang="en-US" dirty="0"/>
              <a:t> Hand over the documented decisions to the deployment team (customer or partner) and update the current milestones with estimated time of execution</a:t>
            </a:r>
          </a:p>
          <a:p>
            <a:pPr>
              <a:lnSpc>
                <a:spcPct val="100000"/>
              </a:lnSpc>
              <a:spcAft>
                <a:spcPts val="600"/>
              </a:spcAft>
            </a:pPr>
            <a:r>
              <a:rPr lang="en-US" dirty="0"/>
              <a:t>Use </a:t>
            </a:r>
            <a:r>
              <a:rPr lang="en-US" dirty="0">
                <a:hlinkClick r:id="rId7"/>
              </a:rPr>
              <a:t>reference implementation </a:t>
            </a:r>
            <a:r>
              <a:rPr lang="en-US" dirty="0"/>
              <a:t>to accelerate time to production</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532433F-FC31-4C19-9974-51D6F988EC45}"/>
                  </a:ext>
                </a:extLst>
              </p:cNvPr>
              <p:cNvGraphicFramePr>
                <a:graphicFrameLocks noChangeAspect="1"/>
              </p:cNvGraphicFramePr>
              <p:nvPr>
                <p:extLst>
                  <p:ext uri="{D42A27DB-BD31-4B8C-83A1-F6EECF244321}">
                    <p14:modId xmlns:p14="http://schemas.microsoft.com/office/powerpoint/2010/main" val="953306373"/>
                  </p:ext>
                </p:extLst>
              </p:nvPr>
            </p:nvGraphicFramePr>
            <p:xfrm>
              <a:off x="6981987" y="889806"/>
              <a:ext cx="4582788" cy="2577818"/>
            </p:xfrm>
            <a:graphic>
              <a:graphicData uri="http://schemas.microsoft.com/office/powerpoint/2016/slidezoom">
                <pslz:sldZm>
                  <pslz:sldZmObj sldId="2076137153" cId="1070539773">
                    <pslz:zmPr id="{3A15BC25-6B0E-4620-B75F-F8D365AF086D}" returnToParent="0" transitionDur="1000">
                      <p166:blipFill xmlns:p166="http://schemas.microsoft.com/office/powerpoint/2016/6/main">
                        <a:blip r:embed="rId8"/>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0532433F-FC31-4C19-9974-51D6F988EC45}"/>
                  </a:ext>
                </a:extLst>
              </p:cNvPr>
              <p:cNvPicPr>
                <a:picLocks noGrp="1" noRot="1" noChangeAspect="1" noMove="1" noResize="1" noEditPoints="1" noAdjustHandles="1" noChangeArrowheads="1" noChangeShapeType="1"/>
              </p:cNvPicPr>
              <p:nvPr/>
            </p:nvPicPr>
            <p:blipFill>
              <a:blip r:embed="rId9"/>
              <a:stretch>
                <a:fillRect/>
              </a:stretch>
            </p:blipFill>
            <p:spPr>
              <a:xfrm>
                <a:off x="6981987" y="889806"/>
                <a:ext cx="4582788" cy="25778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2B8774-D419-4C0B-BC44-5A3576AA32AD}"/>
                  </a:ext>
                </a:extLst>
              </p:cNvPr>
              <p:cNvGraphicFramePr>
                <a:graphicFrameLocks noChangeAspect="1"/>
              </p:cNvGraphicFramePr>
              <p:nvPr>
                <p:extLst>
                  <p:ext uri="{D42A27DB-BD31-4B8C-83A1-F6EECF244321}">
                    <p14:modId xmlns:p14="http://schemas.microsoft.com/office/powerpoint/2010/main" val="2461215432"/>
                  </p:ext>
                </p:extLst>
              </p:nvPr>
            </p:nvGraphicFramePr>
            <p:xfrm>
              <a:off x="6981987" y="3590245"/>
              <a:ext cx="4582788" cy="2577818"/>
            </p:xfrm>
            <a:graphic>
              <a:graphicData uri="http://schemas.microsoft.com/office/powerpoint/2016/slidezoom">
                <pslz:sldZm>
                  <pslz:sldZmObj sldId="2076138178" cId="961324605">
                    <pslz:zmPr id="{94F5AB81-549E-458D-AC06-20EA14979EFC}" returnToParent="0" transitionDur="1000">
                      <p166:blipFill xmlns:p166="http://schemas.microsoft.com/office/powerpoint/2016/6/main">
                        <a:blip r:embed="rId10"/>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A72B8774-D419-4C0B-BC44-5A3576AA32AD}"/>
                  </a:ext>
                </a:extLst>
              </p:cNvPr>
              <p:cNvPicPr>
                <a:picLocks noGrp="1" noRot="1" noChangeAspect="1" noMove="1" noResize="1" noEditPoints="1" noAdjustHandles="1" noChangeArrowheads="1" noChangeShapeType="1"/>
              </p:cNvPicPr>
              <p:nvPr/>
            </p:nvPicPr>
            <p:blipFill>
              <a:blip r:embed="rId11"/>
              <a:stretch>
                <a:fillRect/>
              </a:stretch>
            </p:blipFill>
            <p:spPr>
              <a:xfrm>
                <a:off x="6981987" y="3590245"/>
                <a:ext cx="4582788" cy="2577818"/>
              </a:xfrm>
              <a:prstGeom prst="rect">
                <a:avLst/>
              </a:prstGeom>
              <a:ln w="3175">
                <a:solidFill>
                  <a:prstClr val="ltGray"/>
                </a:solidFill>
              </a:ln>
            </p:spPr>
          </p:pic>
        </mc:Fallback>
      </mc:AlternateContent>
    </p:spTree>
    <p:extLst>
      <p:ext uri="{BB962C8B-B14F-4D97-AF65-F5344CB8AC3E}">
        <p14:creationId xmlns:p14="http://schemas.microsoft.com/office/powerpoint/2010/main" val="22769101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for AKS: Example Workshop Agenda</a:t>
            </a:r>
          </a:p>
        </p:txBody>
      </p:sp>
      <p:graphicFrame>
        <p:nvGraphicFramePr>
          <p:cNvPr id="3" name="Table 2">
            <a:extLst>
              <a:ext uri="{FF2B5EF4-FFF2-40B4-BE49-F238E27FC236}">
                <a16:creationId xmlns:a16="http://schemas.microsoft.com/office/drawing/2014/main" id="{C1960AE1-F5F9-48A6-B925-A39394EA7C4D}"/>
              </a:ext>
            </a:extLst>
          </p:cNvPr>
          <p:cNvGraphicFramePr/>
          <p:nvPr>
            <p:extLst>
              <p:ext uri="{D42A27DB-BD31-4B8C-83A1-F6EECF244321}">
                <p14:modId xmlns:p14="http://schemas.microsoft.com/office/powerpoint/2010/main" val="3452918771"/>
              </p:ext>
            </p:extLst>
          </p:nvPr>
        </p:nvGraphicFramePr>
        <p:xfrm>
          <a:off x="1001704" y="2086530"/>
          <a:ext cx="9787066" cy="4166533"/>
        </p:xfrm>
        <a:graphic>
          <a:graphicData uri="http://schemas.openxmlformats.org/drawingml/2006/table">
            <a:tbl>
              <a:tblPr firstRow="1" bandRow="1"/>
              <a:tblGrid>
                <a:gridCol w="1215253">
                  <a:extLst>
                    <a:ext uri="{9D8B030D-6E8A-4147-A177-3AD203B41FA5}">
                      <a16:colId xmlns:a16="http://schemas.microsoft.com/office/drawing/2014/main" val="1285944959"/>
                    </a:ext>
                  </a:extLst>
                </a:gridCol>
                <a:gridCol w="3395964">
                  <a:extLst>
                    <a:ext uri="{9D8B030D-6E8A-4147-A177-3AD203B41FA5}">
                      <a16:colId xmlns:a16="http://schemas.microsoft.com/office/drawing/2014/main" val="3846531097"/>
                    </a:ext>
                  </a:extLst>
                </a:gridCol>
                <a:gridCol w="2729082">
                  <a:extLst>
                    <a:ext uri="{9D8B030D-6E8A-4147-A177-3AD203B41FA5}">
                      <a16:colId xmlns:a16="http://schemas.microsoft.com/office/drawing/2014/main" val="2620301781"/>
                    </a:ext>
                  </a:extLst>
                </a:gridCol>
                <a:gridCol w="2446767">
                  <a:extLst>
                    <a:ext uri="{9D8B030D-6E8A-4147-A177-3AD203B41FA5}">
                      <a16:colId xmlns:a16="http://schemas.microsoft.com/office/drawing/2014/main" val="1334787682"/>
                    </a:ext>
                  </a:extLst>
                </a:gridCol>
              </a:tblGrid>
              <a:tr h="213899">
                <a:tc rowSpan="2">
                  <a:txBody>
                    <a:bodyPr/>
                    <a:lstStyle/>
                    <a:p>
                      <a:pPr algn="ctr"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1</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2</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3</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extLst>
                  <a:ext uri="{0D108BD9-81ED-4DB2-BD59-A6C34878D82A}">
                    <a16:rowId xmlns:a16="http://schemas.microsoft.com/office/drawing/2014/main" val="1716918813"/>
                  </a:ext>
                </a:extLst>
              </a:tr>
              <a:tr h="530489">
                <a:tc vMerge="1">
                  <a:txBody>
                    <a:bodyPr/>
                    <a:lstStyle/>
                    <a:p>
                      <a:endParaRPr lang="en-CA"/>
                    </a:p>
                  </a:txBody>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Enterprise-scale Architecture </a:t>
                      </a:r>
                      <a:r>
                        <a:rPr lang="en-CA" sz="1100" b="0" i="0" u="none" strike="noStrike">
                          <a:solidFill>
                            <a:srgbClr val="FFFFFF"/>
                          </a:solidFill>
                          <a:effectLst/>
                          <a:latin typeface="Wingdings 3" panose="05040102010807070707" pitchFamily="18" charset="2"/>
                        </a:rPr>
                        <a:t>Ò</a:t>
                      </a:r>
                      <a:r>
                        <a:rPr lang="en-CA" sz="1100" b="0" i="0" u="none" strike="noStrike">
                          <a:solidFill>
                            <a:srgbClr val="FFFFFF"/>
                          </a:solidFill>
                          <a:effectLst/>
                          <a:latin typeface="Segoe UI Semibold" panose="020B0702040204020203" pitchFamily="34" charset="0"/>
                        </a:rPr>
                        <a:t> AKS Landing Zone</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Networking &amp; Management</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Security and Devops</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extLst>
                  <a:ext uri="{0D108BD9-81ED-4DB2-BD59-A6C34878D82A}">
                    <a16:rowId xmlns:a16="http://schemas.microsoft.com/office/drawing/2014/main" val="1658760075"/>
                  </a:ext>
                </a:extLst>
              </a:tr>
              <a:tr h="29664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Introductions: Goals and objective</a:t>
                      </a:r>
                      <a:endParaRPr lang="en-CA" sz="1200" b="0" i="0" u="none" strike="noStrike">
                        <a:effectLst/>
                        <a:latin typeface="+mn-lt"/>
                      </a:endParaRPr>
                    </a:p>
                  </a:txBody>
                  <a:tcPr marL="2260" marR="2260" marT="2260" marB="0" anchor="ctr">
                    <a:lnL>
                      <a:noFill/>
                    </a:lnL>
                    <a:lnR>
                      <a:noFill/>
                    </a:lnR>
                    <a:lnT w="6350" cap="flat" cmpd="sng" algn="ctr">
                      <a:solidFill>
                        <a:srgbClr val="000000"/>
                      </a:solidFill>
                      <a:prstDash val="solid"/>
                      <a:round/>
                      <a:headEnd type="none" w="med" len="med"/>
                      <a:tailEnd type="none" w="med" len="med"/>
                    </a:lnT>
                    <a:lnB>
                      <a:noFill/>
                    </a:lnB>
                    <a:solidFill>
                      <a:srgbClr val="E1E1E1"/>
                    </a:solidFill>
                  </a:tcPr>
                </a:tc>
                <a:tc rowSpan="3">
                  <a:txBody>
                    <a:bodyPr/>
                    <a:lstStyle/>
                    <a:p>
                      <a:pPr marL="85725" indent="0" algn="l" rtl="0" fontAlgn="ctr">
                        <a:spcBef>
                          <a:spcPts val="0"/>
                        </a:spcBef>
                        <a:spcAft>
                          <a:spcPts val="0"/>
                        </a:spcAft>
                      </a:pPr>
                      <a:r>
                        <a:rPr lang="en-US" sz="1200" b="0" i="0" u="none" strike="noStrike">
                          <a:solidFill>
                            <a:srgbClr val="000000"/>
                          </a:solidFill>
                          <a:effectLst/>
                          <a:latin typeface="+mn-lt"/>
                        </a:rPr>
                        <a:t>Connectivity to Azure - ER, NGF/WAF, Network, DNS Ingress/Egress, Segmentation</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l" rtl="0" fontAlgn="ctr">
                        <a:spcBef>
                          <a:spcPts val="0"/>
                        </a:spcBef>
                        <a:spcAft>
                          <a:spcPts val="0"/>
                        </a:spcAft>
                      </a:pPr>
                      <a:r>
                        <a:rPr lang="en-CA" sz="1200" b="0" i="0" u="none" strike="noStrike">
                          <a:solidFill>
                            <a:srgbClr val="000000"/>
                          </a:solidFill>
                          <a:effectLst/>
                          <a:latin typeface="+mn-lt"/>
                        </a:rPr>
                        <a:t> Encryption and Key Management</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1E1E1"/>
                    </a:solidFill>
                  </a:tcPr>
                </a:tc>
                <a:extLst>
                  <a:ext uri="{0D108BD9-81ED-4DB2-BD59-A6C34878D82A}">
                    <a16:rowId xmlns:a16="http://schemas.microsoft.com/office/drawing/2014/main" val="2617772655"/>
                  </a:ext>
                </a:extLst>
              </a:tr>
              <a:tr h="154921">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marR="0" lvl="0" indent="0" algn="l" defTabSz="914192" rtl="0" eaLnBrk="1" fontAlgn="ctr" latinLnBrk="0" hangingPunct="1">
                        <a:lnSpc>
                          <a:spcPct val="100000"/>
                        </a:lnSpc>
                        <a:spcBef>
                          <a:spcPts val="0"/>
                        </a:spcBef>
                        <a:spcAft>
                          <a:spcPts val="0"/>
                        </a:spcAft>
                        <a:buClrTx/>
                        <a:buSzTx/>
                        <a:buFontTx/>
                        <a:buNone/>
                        <a:tabLst/>
                        <a:defRPr/>
                      </a:pPr>
                      <a:r>
                        <a:rPr lang="en-CA" sz="1200" b="0" i="0" u="sng" strike="noStrike" dirty="0">
                          <a:solidFill>
                            <a:srgbClr val="0563C1"/>
                          </a:solidFill>
                          <a:effectLst/>
                          <a:latin typeface="+mn-lt"/>
                          <a:hlinkClick r:id="rId3"/>
                        </a:rPr>
                        <a:t>Use overview deck</a:t>
                      </a:r>
                      <a:endParaRPr lang="en-US" sz="1200" dirty="0">
                        <a:solidFill>
                          <a:srgbClr val="FF0000"/>
                        </a:solidFill>
                        <a:ea typeface="Calibri" panose="020F050202020403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vMerge="1">
                  <a:txBody>
                    <a:bodyPr/>
                    <a:lstStyle/>
                    <a:p>
                      <a:pPr algn="l"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a:txBody>
                    <a:bodyPr/>
                    <a:lstStyle/>
                    <a:p>
                      <a:pPr algn="l" fontAlgn="ctr">
                        <a:spcBef>
                          <a:spcPts val="0"/>
                        </a:spcBef>
                        <a:spcAft>
                          <a:spcPts val="0"/>
                        </a:spcAft>
                      </a:pPr>
                      <a:r>
                        <a:rPr lang="en-CA" sz="1200" b="0" i="0" u="none" strike="noStrike">
                          <a:solidFill>
                            <a:srgbClr val="000000"/>
                          </a:solidFill>
                          <a:effectLst/>
                          <a:latin typeface="+mn-lt"/>
                        </a:rPr>
                        <a:t> </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1E1E1"/>
                    </a:solidFill>
                  </a:tcPr>
                </a:tc>
                <a:extLst>
                  <a:ext uri="{0D108BD9-81ED-4DB2-BD59-A6C34878D82A}">
                    <a16:rowId xmlns:a16="http://schemas.microsoft.com/office/drawing/2014/main" val="3513441566"/>
                  </a:ext>
                </a:extLst>
              </a:tr>
              <a:tr h="35536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What-must-be-true for the “Enterprise-scale” or similar</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vMerge="1">
                  <a:txBody>
                    <a:bodyPr/>
                    <a:lstStyle/>
                    <a:p>
                      <a:pPr algn="l"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Policy Driven Governance, Service Whitelisting Framework</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20518"/>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Connectivity to Azure PaaS Services, Inbound &amp; Outbound Internet Connectivity</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vMerge="1">
                  <a:txBody>
                    <a:bodyPr/>
                    <a:lstStyle/>
                    <a:p>
                      <a:endParaRPr lang="en-CA"/>
                    </a:p>
                  </a:txBody>
                  <a:tcPr/>
                </a:tc>
                <a:extLst>
                  <a:ext uri="{0D108BD9-81ED-4DB2-BD59-A6C34878D82A}">
                    <a16:rowId xmlns:a16="http://schemas.microsoft.com/office/drawing/2014/main" val="58964062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3">
                  <a:txBody>
                    <a:bodyPr/>
                    <a:lstStyle/>
                    <a:p>
                      <a:pPr marL="85725" indent="0" algn="l" fontAlgn="ctr">
                        <a:spcBef>
                          <a:spcPts val="0"/>
                        </a:spcBef>
                        <a:spcAft>
                          <a:spcPts val="0"/>
                        </a:spcAft>
                      </a:pPr>
                      <a:r>
                        <a:rPr lang="en-CA" sz="1200" b="0" i="0" u="none" strike="noStrike">
                          <a:solidFill>
                            <a:srgbClr val="000000"/>
                          </a:solidFill>
                          <a:effectLst/>
                          <a:latin typeface="+mn-lt"/>
                        </a:rPr>
                        <a:t>Application Portfolio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vMerge="1">
                  <a:txBody>
                    <a:bodyPr/>
                    <a:lstStyle/>
                    <a:p>
                      <a:pPr algn="l"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rowSpan="3">
                  <a:txBody>
                    <a:bodyPr/>
                    <a:lstStyle/>
                    <a:p>
                      <a:pPr marL="85725" indent="0" algn="l" rtl="0" fontAlgn="ctr">
                        <a:spcBef>
                          <a:spcPts val="0"/>
                        </a:spcBef>
                        <a:spcAft>
                          <a:spcPts val="0"/>
                        </a:spcAft>
                      </a:pPr>
                      <a:r>
                        <a:rPr lang="en-CA" sz="1200" b="0" i="0" u="none" strike="noStrike">
                          <a:solidFill>
                            <a:srgbClr val="000000"/>
                          </a:solidFill>
                          <a:effectLst/>
                          <a:latin typeface="+mn-lt"/>
                        </a:rPr>
                        <a:t>Business Continuity &amp; Disaster Recovery</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extLst>
                  <a:ext uri="{0D108BD9-81ED-4DB2-BD59-A6C34878D82A}">
                    <a16:rowId xmlns:a16="http://schemas.microsoft.com/office/drawing/2014/main" val="158831546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3257355255"/>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599946787"/>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gridSpan="3">
                  <a:txBody>
                    <a:bodyPr/>
                    <a:lstStyle/>
                    <a:p>
                      <a:pPr marL="85725" indent="0" algn="l" rtl="0" fontAlgn="ctr">
                        <a:spcBef>
                          <a:spcPts val="0"/>
                        </a:spcBef>
                        <a:spcAft>
                          <a:spcPts val="0"/>
                        </a:spcAft>
                      </a:pPr>
                      <a:r>
                        <a:rPr lang="en-CA" sz="1200" b="0" i="0" u="none" strike="noStrike">
                          <a:solidFill>
                            <a:srgbClr val="000000"/>
                          </a:solidFill>
                          <a:effectLst/>
                          <a:latin typeface="+mn-lt"/>
                        </a:rPr>
                        <a:t>Lunch</a:t>
                      </a:r>
                      <a:endParaRPr lang="en-CA" sz="1200" b="0" i="0" u="none" strike="noStrike">
                        <a:effectLst/>
                        <a:latin typeface="+mn-lt"/>
                      </a:endParaRPr>
                    </a:p>
                  </a:txBody>
                  <a:tcPr marL="2260" marR="2260" marT="226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lnL w="12700" cmpd="sng">
                      <a:noFill/>
                      <a:prstDash val="soli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177971498"/>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gridSpan="3" vMerge="1">
                  <a:txBody>
                    <a:bodyPr/>
                    <a:lstStyle/>
                    <a:p>
                      <a:endParaRPr lang="en-CA"/>
                    </a:p>
                  </a:txBody>
                  <a:tcPr/>
                </a:tc>
                <a:tc hMerge="1" vMerge="1">
                  <a:txBody>
                    <a:bodyPr/>
                    <a:lstStyle/>
                    <a:p>
                      <a:endParaRPr lang="en-CA"/>
                    </a:p>
                  </a:txBody>
                  <a:tcPr/>
                </a:tc>
                <a:tc hMerge="1" vMerge="1">
                  <a:txBody>
                    <a:bodyPr/>
                    <a:lstStyle/>
                    <a:p>
                      <a:endParaRPr lang="en-CA"/>
                    </a:p>
                  </a:txBody>
                  <a:tcPr/>
                </a:tc>
                <a:extLst>
                  <a:ext uri="{0D108BD9-81ED-4DB2-BD59-A6C34878D82A}">
                    <a16:rowId xmlns:a16="http://schemas.microsoft.com/office/drawing/2014/main" val="352431902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ES for AKS </a:t>
                      </a:r>
                      <a:r>
                        <a:rPr lang="en-US" sz="1200" b="0" i="0" u="none" strike="noStrike">
                          <a:solidFill>
                            <a:srgbClr val="000000"/>
                          </a:solidFill>
                          <a:effectLst/>
                          <a:latin typeface="+mn-lt"/>
                          <a:hlinkClick r:id="rId4"/>
                        </a:rPr>
                        <a:t>Principles,  Critical Design Areas and Operating model</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marL="85725" indent="0" algn="l" rtl="0" fontAlgn="ctr">
                        <a:spcBef>
                          <a:spcPts val="0"/>
                        </a:spcBef>
                        <a:spcAft>
                          <a:spcPts val="0"/>
                        </a:spcAft>
                      </a:pPr>
                      <a:r>
                        <a:rPr lang="en-CA" sz="1200" b="0" i="0" u="none" strike="noStrike">
                          <a:solidFill>
                            <a:srgbClr val="000000"/>
                          </a:solidFill>
                          <a:effectLst/>
                          <a:latin typeface="+mn-lt"/>
                        </a:rPr>
                        <a:t>Application Management and Monitoring</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HA/BCDR</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val="3126522115"/>
                  </a:ext>
                </a:extLst>
              </a:tr>
              <a:tr h="271677">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Development Options and DevOps: Capability Review</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extLst>
                  <a:ext uri="{0D108BD9-81ED-4DB2-BD59-A6C34878D82A}">
                    <a16:rowId xmlns:a16="http://schemas.microsoft.com/office/drawing/2014/main" val="153267288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4">
                  <a:txBody>
                    <a:bodyPr/>
                    <a:lstStyle/>
                    <a:p>
                      <a:pPr marL="85725" indent="0" algn="l" rtl="0" fontAlgn="ctr">
                        <a:spcBef>
                          <a:spcPts val="0"/>
                        </a:spcBef>
                        <a:spcAft>
                          <a:spcPts val="0"/>
                        </a:spcAft>
                      </a:pPr>
                      <a:r>
                        <a:rPr lang="en-US" sz="1200" b="0" i="0" u="none" strike="noStrike">
                          <a:solidFill>
                            <a:srgbClr val="000000"/>
                          </a:solidFill>
                          <a:effectLst/>
                          <a:latin typeface="+mn-lt"/>
                        </a:rPr>
                        <a:t>Identity &amp; Access Management, Resource Organization</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7585383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5">
                  <a:txBody>
                    <a:bodyPr/>
                    <a:lstStyle/>
                    <a:p>
                      <a:pPr marL="85725" indent="0" algn="l" rtl="0" fontAlgn="ctr">
                        <a:spcBef>
                          <a:spcPts val="0"/>
                        </a:spcBef>
                        <a:spcAft>
                          <a:spcPts val="0"/>
                        </a:spcAft>
                      </a:pPr>
                      <a:r>
                        <a:rPr lang="en-US" sz="1200" b="0" i="0" u="none" strike="noStrike">
                          <a:solidFill>
                            <a:srgbClr val="000000"/>
                          </a:solidFill>
                          <a:effectLst/>
                          <a:latin typeface="+mn-lt"/>
                        </a:rPr>
                        <a:t>"Monday Morning" Implementation: Accelerators/Blockers and Next Steps (Use Reference Implementation)</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59296892"/>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Governance Disciplines and Security Review</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140342573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054687511"/>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CA" sz="1200" b="0" i="0" u="none" strike="noStrike">
                          <a:solidFill>
                            <a:srgbClr val="000000"/>
                          </a:solidFill>
                          <a:effectLst/>
                          <a:latin typeface="+mn-lt"/>
                        </a:rPr>
                        <a:t>Network Topology &amp; Connectivity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99306795"/>
                  </a:ext>
                </a:extLst>
              </a:tr>
              <a:tr h="0">
                <a:tc>
                  <a:txBody>
                    <a:bodyPr/>
                    <a:lstStyle/>
                    <a:p>
                      <a:pPr algn="ctr" rtl="0" fontAlgn="ctr">
                        <a:spcBef>
                          <a:spcPts val="0"/>
                        </a:spcBef>
                        <a:spcAft>
                          <a:spcPts val="0"/>
                        </a:spcAft>
                      </a:pPr>
                      <a:r>
                        <a:rPr lang="en-CA" sz="1100" b="0" i="0" u="none" strike="noStrike" dirty="0">
                          <a:solidFill>
                            <a:srgbClr val="3C3B41"/>
                          </a:solidFill>
                          <a:effectLst/>
                          <a:latin typeface="Segoe UI" panose="020B0502040204020203" pitchFamily="34" charset="0"/>
                        </a:rPr>
                        <a:t>17:00</a:t>
                      </a:r>
                      <a:endParaRPr lang="en-CA" sz="1100" b="0" i="0" u="none" strike="noStrike" dirty="0">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132501212"/>
                  </a:ext>
                </a:extLst>
              </a:tr>
            </a:tbl>
          </a:graphicData>
        </a:graphic>
      </p:graphicFrame>
    </p:spTree>
    <p:extLst>
      <p:ext uri="{BB962C8B-B14F-4D97-AF65-F5344CB8AC3E}">
        <p14:creationId xmlns:p14="http://schemas.microsoft.com/office/powerpoint/2010/main" val="215200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795089"/>
          </a:xfrm>
        </p:spPr>
        <p:txBody>
          <a:bodyPr/>
          <a:lstStyle/>
          <a:p>
            <a:r>
              <a:rPr lang="en-US" spc="0">
                <a:ln>
                  <a:noFill/>
                </a:ln>
                <a:solidFill>
                  <a:prstClr val="black"/>
                </a:solidFill>
                <a:ea typeface="等线" panose="02010600030101010101" pitchFamily="2" charset="-122"/>
              </a:rPr>
              <a:t>Enterprise-Scale</a:t>
            </a:r>
            <a:r>
              <a:rPr lang="en-US">
                <a:solidFill>
                  <a:prstClr val="black"/>
                </a:solidFill>
                <a:ea typeface="等线" panose="02010600030101010101" pitchFamily="2" charset="-122"/>
              </a:rPr>
              <a:t> for AKS | </a:t>
            </a:r>
            <a:r>
              <a:rPr lang="en-US">
                <a:solidFill>
                  <a:schemeClr val="tx2"/>
                </a:solidFill>
                <a:ea typeface="等线" panose="02010600030101010101" pitchFamily="2" charset="-122"/>
              </a:rPr>
              <a:t>Resources</a:t>
            </a:r>
            <a:br>
              <a:rPr lang="en-US" spc="0">
                <a:ln>
                  <a:noFill/>
                </a:ln>
                <a:solidFill>
                  <a:schemeClr val="tx2"/>
                </a:solidFill>
              </a:rPr>
            </a:br>
            <a:endParaRPr lang="en-GB">
              <a:solidFill>
                <a:schemeClr val="tx2"/>
              </a:solidFill>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996" y="1922586"/>
            <a:ext cx="9384447" cy="2616101"/>
          </a:xfrm>
        </p:spPr>
        <p:txBody>
          <a:bodyPr vert="horz" wrap="square" lIns="0" tIns="0" rIns="0" bIns="0" rtlCol="0" anchor="t">
            <a:spAutoFit/>
          </a:bodyPr>
          <a:lstStyle/>
          <a:p>
            <a:pPr marL="0" indent="0">
              <a:spcAft>
                <a:spcPts val="1200"/>
              </a:spcAft>
              <a:buNone/>
            </a:pPr>
            <a:r>
              <a:rPr lang="en-GB" sz="2000" dirty="0">
                <a:cs typeface="Segoe UI"/>
              </a:rPr>
              <a:t>Customer:</a:t>
            </a:r>
            <a:endParaRPr lang="en-GB" sz="2000" dirty="0"/>
          </a:p>
          <a:p>
            <a:pPr marL="598170" lvl="1" indent="-342900">
              <a:spcAft>
                <a:spcPts val="1200"/>
              </a:spcAft>
              <a:buFont typeface="Arial" panose="020B0604020202020204" pitchFamily="34" charset="0"/>
              <a:buChar char="•"/>
            </a:pPr>
            <a:r>
              <a:rPr lang="en-GB" sz="2000" dirty="0">
                <a:hlinkClick r:id="rId2"/>
              </a:rPr>
              <a:t>Start with Cloud Adoption Framework Enterprise-Scale Landing Zone</a:t>
            </a:r>
            <a:endParaRPr lang="en-GB" sz="2000" dirty="0"/>
          </a:p>
          <a:p>
            <a:pPr marL="598170" lvl="1" indent="-342900">
              <a:spcAft>
                <a:spcPts val="1200"/>
              </a:spcAft>
              <a:buFont typeface="Arial" panose="020B0604020202020204" pitchFamily="34" charset="0"/>
              <a:buChar char="•"/>
            </a:pPr>
            <a:r>
              <a:rPr lang="en-GB" sz="2000" dirty="0">
                <a:hlinkClick r:id="rId3"/>
              </a:rPr>
              <a:t>Enterprise-Scale for AKS Architecture and Design Guidance </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4"/>
              </a:rPr>
              <a:t>Overview Deck Enterprise-scale for AKS</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5"/>
              </a:rPr>
              <a:t>Enterprise-Scale for AKS Reference Implementation</a:t>
            </a:r>
            <a:endParaRPr lang="en-GB" sz="2000" dirty="0"/>
          </a:p>
          <a:p>
            <a:pPr marL="598170" lvl="1" indent="-342900">
              <a:spcAft>
                <a:spcPts val="1200"/>
              </a:spcAft>
              <a:buFont typeface="Arial" panose="020B0604020202020204" pitchFamily="34" charset="0"/>
              <a:buChar char="•"/>
            </a:pPr>
            <a:r>
              <a:rPr lang="en-GB" sz="2000" dirty="0">
                <a:cs typeface="Segoe UI"/>
                <a:hlinkClick r:id="rId6"/>
              </a:rPr>
              <a:t>Enterprise-Scale for AKS Decision Collection Excel template</a:t>
            </a:r>
            <a:endParaRPr lang="en-GB" sz="2000" dirty="0">
              <a:cs typeface="Segoe UI"/>
            </a:endParaRPr>
          </a:p>
        </p:txBody>
      </p:sp>
    </p:spTree>
    <p:extLst>
      <p:ext uri="{BB962C8B-B14F-4D97-AF65-F5344CB8AC3E}">
        <p14:creationId xmlns:p14="http://schemas.microsoft.com/office/powerpoint/2010/main" val="1575201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Daniela Tomoiaga</DisplayName>
        <AccountId>92</AccountId>
        <AccountType/>
      </UserInfo>
      <UserInfo>
        <DisplayName>Santhosh Varghese (Harvey Nash B.V.)</DisplayName>
        <AccountId>220</AccountId>
        <AccountType/>
      </UserInfo>
      <UserInfo>
        <DisplayName>Chirag Dave (Peoplebank Australia Limited)</DisplayName>
        <AccountId>281</AccountId>
        <AccountType/>
      </UserInfo>
      <UserInfo>
        <DisplayName>Kirk Evans</DisplayName>
        <AccountId>842</AccountId>
        <AccountType/>
      </UserInfo>
      <UserInfo>
        <DisplayName>Michael Robson</DisplayName>
        <AccountId>1315</AccountId>
        <AccountType/>
      </UserInfo>
      <UserInfo>
        <DisplayName>Gianluca De Rossi</DisplayName>
        <AccountId>613</AccountId>
        <AccountType/>
      </UserInfo>
      <UserInfo>
        <DisplayName>Amanda Rosemark</DisplayName>
        <AccountId>1349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3" ma:contentTypeDescription="Create a new document." ma:contentTypeScope="" ma:versionID="a815d2d70bd94264438157296e78437d">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9020f654eab2aa42964bc9ecafec433b"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5E2527-6A0D-4D07-9640-D9FCFD4015D7}">
  <ds:schemaRefs>
    <ds:schemaRef ds:uri="012c6a72-1f1f-48df-bc7c-b0b4dc9b629e"/>
    <ds:schemaRef ds:uri="26c89b4b-7720-4a26-a2f4-40462bac1dac"/>
    <ds:schemaRef ds:uri="3bada437-31df-4ba2-92ad-dacf49b58384"/>
    <ds:schemaRef ds:uri="bf3e0bf9-5e9d-40df-a134-b6dc15169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32F96D7-D959-4693-89E6-AA0ABFE9E57F}">
  <ds:schemaRefs>
    <ds:schemaRef ds:uri="http://schemas.microsoft.com/sharepoint/v3/contenttype/forms"/>
  </ds:schemaRefs>
</ds:datastoreItem>
</file>

<file path=customXml/itemProps3.xml><?xml version="1.0" encoding="utf-8"?>
<ds:datastoreItem xmlns:ds="http://schemas.openxmlformats.org/officeDocument/2006/customXml" ds:itemID="{76D20C84-B918-4B4E-BFD8-18FBD5EEFB52}">
  <ds:schemaRefs>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27</TotalTime>
  <Words>1490</Words>
  <Application>Microsoft Office PowerPoint</Application>
  <PresentationFormat>Widescreen</PresentationFormat>
  <Paragraphs>164</Paragraphs>
  <Slides>9</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Segoe</vt:lpstr>
      <vt:lpstr>Segoe UI</vt:lpstr>
      <vt:lpstr>Segoe UI Semibold</vt:lpstr>
      <vt:lpstr>Symbol</vt:lpstr>
      <vt:lpstr>Wingdings</vt:lpstr>
      <vt:lpstr>Wingdings 3</vt:lpstr>
      <vt:lpstr>Azure Design Template</vt:lpstr>
      <vt:lpstr>PowerPoint Presentation</vt:lpstr>
      <vt:lpstr>Enterprise-scale for AKS delivery guides and resources</vt:lpstr>
      <vt:lpstr>Goals and Scope of Enterprise-scale for AKS</vt:lpstr>
      <vt:lpstr>PowerPoint Presentation</vt:lpstr>
      <vt:lpstr>Enterprise-scale: Audience </vt:lpstr>
      <vt:lpstr>Enterprise-Scale: Workshop Objective</vt:lpstr>
      <vt:lpstr>Enterprise-scale Delivery </vt:lpstr>
      <vt:lpstr>Enterprise-scale for AKS: Example Workshop Agenda</vt:lpstr>
      <vt:lpstr>Enterprise-Scale for AKS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Ayobami Ayodeji</cp:lastModifiedBy>
  <cp:revision>7</cp:revision>
  <dcterms:created xsi:type="dcterms:W3CDTF">2020-09-01T23:20:14Z</dcterms:created>
  <dcterms:modified xsi:type="dcterms:W3CDTF">2021-11-20T00:54:25Z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ies>
</file>